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</p:sldIdLst>
  <p:sldSz cx="9144000" cy="5143500" type="screen16x9"/>
  <p:notesSz cx="9144000" cy="51435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7973" y="1412440"/>
            <a:ext cx="7548053" cy="421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97973" y="2636642"/>
            <a:ext cx="7548053" cy="516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95959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95959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95959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4571990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4571990" y="0"/>
                </a:lnTo>
                <a:lnTo>
                  <a:pt x="4571990" y="5143489"/>
                </a:lnTo>
                <a:close/>
              </a:path>
            </a:pathLst>
          </a:custGeom>
          <a:solidFill>
            <a:srgbClr val="E8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03292" y="1191252"/>
            <a:ext cx="373380" cy="46355"/>
          </a:xfrm>
          <a:custGeom>
            <a:avLst/>
            <a:gdLst/>
            <a:ahLst/>
            <a:cxnLst/>
            <a:rect l="l" t="t" r="r" b="b"/>
            <a:pathLst>
              <a:path w="373380" h="46355">
                <a:moveTo>
                  <a:pt x="372859" y="45827"/>
                </a:moveTo>
                <a:lnTo>
                  <a:pt x="0" y="45827"/>
                </a:lnTo>
                <a:lnTo>
                  <a:pt x="0" y="0"/>
                </a:lnTo>
                <a:lnTo>
                  <a:pt x="372859" y="0"/>
                </a:lnTo>
                <a:lnTo>
                  <a:pt x="372859" y="45827"/>
                </a:lnTo>
                <a:close/>
              </a:path>
            </a:pathLst>
          </a:custGeom>
          <a:solidFill>
            <a:srgbClr val="EB5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30390" y="1191252"/>
            <a:ext cx="376555" cy="46355"/>
          </a:xfrm>
          <a:custGeom>
            <a:avLst/>
            <a:gdLst/>
            <a:ahLst/>
            <a:cxnLst/>
            <a:rect l="l" t="t" r="r" b="b"/>
            <a:pathLst>
              <a:path w="376555" h="46355">
                <a:moveTo>
                  <a:pt x="376011" y="45827"/>
                </a:moveTo>
                <a:lnTo>
                  <a:pt x="0" y="45827"/>
                </a:lnTo>
                <a:lnTo>
                  <a:pt x="0" y="0"/>
                </a:lnTo>
                <a:lnTo>
                  <a:pt x="376011" y="0"/>
                </a:lnTo>
                <a:lnTo>
                  <a:pt x="376011" y="45827"/>
                </a:lnTo>
                <a:close/>
              </a:path>
            </a:pathLst>
          </a:custGeom>
          <a:solidFill>
            <a:srgbClr val="1A9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3814" y="228980"/>
            <a:ext cx="7616371" cy="575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595959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ocs.google.com/document/d/1ND8jts0Il4YWjkVneePTY7uhzva_HU1R-Eten1PtB-M/edit?usp=shari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mailto:ime.prezime@skole.h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7799"/>
            <a:ext cx="9144000" cy="4655820"/>
          </a:xfrm>
          <a:custGeom>
            <a:avLst/>
            <a:gdLst/>
            <a:ahLst/>
            <a:cxnLst/>
            <a:rect l="l" t="t" r="r" b="b"/>
            <a:pathLst>
              <a:path w="9144000" h="4655820">
                <a:moveTo>
                  <a:pt x="0" y="4655690"/>
                </a:moveTo>
                <a:lnTo>
                  <a:pt x="9143981" y="4655690"/>
                </a:lnTo>
                <a:lnTo>
                  <a:pt x="9143981" y="0"/>
                </a:lnTo>
                <a:lnTo>
                  <a:pt x="0" y="0"/>
                </a:lnTo>
                <a:lnTo>
                  <a:pt x="0" y="4655690"/>
                </a:lnTo>
                <a:close/>
              </a:path>
            </a:pathLst>
          </a:custGeom>
          <a:solidFill>
            <a:srgbClr val="E8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88315"/>
          </a:xfrm>
          <a:custGeom>
            <a:avLst/>
            <a:gdLst/>
            <a:ahLst/>
            <a:cxnLst/>
            <a:rect l="l" t="t" r="r" b="b"/>
            <a:pathLst>
              <a:path w="9144000" h="488315">
                <a:moveTo>
                  <a:pt x="9143981" y="487799"/>
                </a:moveTo>
                <a:lnTo>
                  <a:pt x="0" y="487799"/>
                </a:lnTo>
                <a:lnTo>
                  <a:pt x="0" y="0"/>
                </a:lnTo>
                <a:lnTo>
                  <a:pt x="9143981" y="0"/>
                </a:lnTo>
                <a:lnTo>
                  <a:pt x="9143981" y="487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30390" y="1191252"/>
            <a:ext cx="746125" cy="46355"/>
            <a:chOff x="830390" y="1191252"/>
            <a:chExt cx="746125" cy="46355"/>
          </a:xfrm>
        </p:grpSpPr>
        <p:sp>
          <p:nvSpPr>
            <p:cNvPr id="5" name="object 5"/>
            <p:cNvSpPr/>
            <p:nvPr/>
          </p:nvSpPr>
          <p:spPr>
            <a:xfrm>
              <a:off x="1203292" y="1191252"/>
              <a:ext cx="373380" cy="46355"/>
            </a:xfrm>
            <a:custGeom>
              <a:avLst/>
              <a:gdLst/>
              <a:ahLst/>
              <a:cxnLst/>
              <a:rect l="l" t="t" r="r" b="b"/>
              <a:pathLst>
                <a:path w="373380" h="46355">
                  <a:moveTo>
                    <a:pt x="372859" y="45827"/>
                  </a:moveTo>
                  <a:lnTo>
                    <a:pt x="0" y="45827"/>
                  </a:lnTo>
                  <a:lnTo>
                    <a:pt x="0" y="0"/>
                  </a:lnTo>
                  <a:lnTo>
                    <a:pt x="372859" y="0"/>
                  </a:lnTo>
                  <a:lnTo>
                    <a:pt x="372859" y="45827"/>
                  </a:lnTo>
                  <a:close/>
                </a:path>
              </a:pathLst>
            </a:custGeom>
            <a:solidFill>
              <a:srgbClr val="EB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0390" y="1191252"/>
              <a:ext cx="376555" cy="46355"/>
            </a:xfrm>
            <a:custGeom>
              <a:avLst/>
              <a:gdLst/>
              <a:ahLst/>
              <a:cxnLst/>
              <a:rect l="l" t="t" r="r" b="b"/>
              <a:pathLst>
                <a:path w="376555" h="46355">
                  <a:moveTo>
                    <a:pt x="376011" y="45827"/>
                  </a:moveTo>
                  <a:lnTo>
                    <a:pt x="0" y="45827"/>
                  </a:lnTo>
                  <a:lnTo>
                    <a:pt x="0" y="0"/>
                  </a:lnTo>
                  <a:lnTo>
                    <a:pt x="376011" y="0"/>
                  </a:lnTo>
                  <a:lnTo>
                    <a:pt x="376011" y="45827"/>
                  </a:lnTo>
                  <a:close/>
                </a:path>
              </a:pathLst>
            </a:custGeom>
            <a:solidFill>
              <a:srgbClr val="1A9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2473" y="1374137"/>
            <a:ext cx="42487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95" dirty="0">
                <a:solidFill>
                  <a:srgbClr val="1A1A1A"/>
                </a:solidFill>
                <a:latin typeface="Arial"/>
                <a:cs typeface="Arial"/>
              </a:rPr>
              <a:t>Tableti </a:t>
            </a:r>
            <a:r>
              <a:rPr sz="4200" spc="30" dirty="0">
                <a:solidFill>
                  <a:srgbClr val="1A1A1A"/>
                </a:solidFill>
                <a:latin typeface="Arial"/>
                <a:cs typeface="Arial"/>
              </a:rPr>
              <a:t>u</a:t>
            </a:r>
            <a:r>
              <a:rPr sz="4200" spc="-48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4200" spc="-10" dirty="0">
                <a:solidFill>
                  <a:srgbClr val="1A1A1A"/>
                </a:solidFill>
                <a:latin typeface="Arial"/>
                <a:cs typeface="Arial"/>
              </a:rPr>
              <a:t>nastavi</a:t>
            </a:r>
            <a:endParaRPr sz="4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868" y="3237792"/>
            <a:ext cx="22320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 err="1">
                <a:solidFill>
                  <a:srgbClr val="595959"/>
                </a:solidFill>
                <a:latin typeface="Lato"/>
                <a:cs typeface="Lato"/>
              </a:rPr>
              <a:t>OŠ</a:t>
            </a:r>
            <a:r>
              <a:rPr sz="1600" spc="-13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lang="hr-HR" sz="1600" dirty="0">
                <a:solidFill>
                  <a:srgbClr val="595959"/>
                </a:solidFill>
                <a:latin typeface="Lato"/>
                <a:cs typeface="Lato"/>
              </a:rPr>
              <a:t>Belec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,</a:t>
            </a:r>
            <a:r>
              <a:rPr sz="1600" spc="-12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lang="hr-HR" sz="1600" spc="5" dirty="0">
                <a:solidFill>
                  <a:srgbClr val="595959"/>
                </a:solidFill>
                <a:latin typeface="Lato"/>
                <a:cs typeface="Lato"/>
              </a:rPr>
              <a:t> 2020</a:t>
            </a:r>
            <a:r>
              <a:rPr sz="1600" spc="-10" dirty="0">
                <a:solidFill>
                  <a:srgbClr val="595959"/>
                </a:solidFill>
                <a:latin typeface="Lato"/>
                <a:cs typeface="Lato"/>
              </a:rPr>
              <a:t>.</a:t>
            </a:r>
            <a:endParaRPr sz="1600" dirty="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973" y="1412440"/>
            <a:ext cx="30441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1A1A1A"/>
                </a:solidFill>
                <a:latin typeface="Arial"/>
                <a:cs typeface="Arial"/>
              </a:rPr>
              <a:t>Iz </a:t>
            </a:r>
            <a:r>
              <a:rPr sz="2600" spc="15" dirty="0">
                <a:solidFill>
                  <a:srgbClr val="1A1A1A"/>
                </a:solidFill>
                <a:latin typeface="Arial"/>
                <a:cs typeface="Arial"/>
              </a:rPr>
              <a:t>roditeljskog</a:t>
            </a:r>
            <a:r>
              <a:rPr sz="2600" spc="-26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spc="50" dirty="0">
                <a:solidFill>
                  <a:srgbClr val="1A1A1A"/>
                </a:solidFill>
                <a:latin typeface="Arial"/>
                <a:cs typeface="Arial"/>
              </a:rPr>
              <a:t>kuta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6080" y="2426320"/>
            <a:ext cx="3246755" cy="175513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11785" marR="99060" indent="-299720">
              <a:lnSpc>
                <a:spcPct val="101600"/>
              </a:lnSpc>
              <a:spcBef>
                <a:spcPts val="70"/>
              </a:spcBef>
              <a:buChar char="-"/>
              <a:tabLst>
                <a:tab pos="311150" algn="l"/>
                <a:tab pos="312420" algn="l"/>
              </a:tabLst>
            </a:pP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koliko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 err="1">
                <a:solidFill>
                  <a:srgbClr val="595959"/>
                </a:solidFill>
                <a:latin typeface="Lato"/>
                <a:cs typeface="Lato"/>
              </a:rPr>
              <a:t>uz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tablet</a:t>
            </a:r>
            <a:r>
              <a:rPr lang="hr-HR" sz="1600" spc="10" dirty="0">
                <a:solidFill>
                  <a:srgbClr val="595959"/>
                </a:solidFill>
                <a:latin typeface="Lato"/>
                <a:cs typeface="Lato"/>
              </a:rPr>
              <a:t>,</a:t>
            </a:r>
            <a:r>
              <a:rPr sz="16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toliko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25" dirty="0">
                <a:solidFill>
                  <a:srgbClr val="595959"/>
                </a:solidFill>
                <a:latin typeface="Lato"/>
                <a:cs typeface="Lato"/>
              </a:rPr>
              <a:t>i</a:t>
            </a:r>
            <a:r>
              <a:rPr sz="16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5" dirty="0">
                <a:solidFill>
                  <a:srgbClr val="595959"/>
                </a:solidFill>
                <a:latin typeface="Lato"/>
                <a:cs typeface="Lato"/>
              </a:rPr>
              <a:t>u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fizi</a:t>
            </a:r>
            <a:r>
              <a:rPr sz="1600" spc="5" dirty="0">
                <a:solidFill>
                  <a:srgbClr val="595959"/>
                </a:solidFill>
                <a:latin typeface="Arial"/>
                <a:cs typeface="Arial"/>
              </a:rPr>
              <a:t>č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koj  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aktivnosti</a:t>
            </a:r>
            <a:endParaRPr sz="1600" dirty="0">
              <a:latin typeface="Lato"/>
              <a:cs typeface="Lato"/>
            </a:endParaRPr>
          </a:p>
          <a:p>
            <a:pPr marL="311785" indent="-299720">
              <a:lnSpc>
                <a:spcPct val="100000"/>
              </a:lnSpc>
              <a:spcBef>
                <a:spcPts val="30"/>
              </a:spcBef>
              <a:buChar char="-"/>
              <a:tabLst>
                <a:tab pos="311150" algn="l"/>
                <a:tab pos="312420" algn="l"/>
              </a:tabLst>
            </a:pP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preporuka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5" dirty="0">
                <a:solidFill>
                  <a:srgbClr val="595959"/>
                </a:solidFill>
                <a:latin typeface="Lato"/>
                <a:cs typeface="Lato"/>
              </a:rPr>
              <a:t>za</a:t>
            </a:r>
            <a:r>
              <a:rPr sz="16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niže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5" dirty="0">
                <a:solidFill>
                  <a:srgbClr val="595959"/>
                </a:solidFill>
                <a:latin typeface="Lato"/>
                <a:cs typeface="Lato"/>
              </a:rPr>
              <a:t>razrede:</a:t>
            </a:r>
            <a:endParaRPr sz="1600" dirty="0">
              <a:latin typeface="Lato"/>
              <a:cs typeface="Lato"/>
            </a:endParaRPr>
          </a:p>
          <a:p>
            <a:pPr marL="311785">
              <a:lnSpc>
                <a:spcPct val="100000"/>
              </a:lnSpc>
              <a:spcBef>
                <a:spcPts val="30"/>
              </a:spcBef>
            </a:pP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uz</a:t>
            </a:r>
            <a:r>
              <a:rPr sz="1600" spc="-114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tablet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najviše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Lato"/>
                <a:cs typeface="Lato"/>
              </a:rPr>
              <a:t>od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20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Lato"/>
                <a:cs typeface="Lato"/>
              </a:rPr>
              <a:t>do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40</a:t>
            </a:r>
            <a:r>
              <a:rPr sz="1600" spc="-114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min</a:t>
            </a:r>
            <a:endParaRPr sz="1600" dirty="0">
              <a:latin typeface="Lato"/>
              <a:cs typeface="Lato"/>
            </a:endParaRPr>
          </a:p>
          <a:p>
            <a:pPr marL="311785" indent="-299720">
              <a:lnSpc>
                <a:spcPct val="100000"/>
              </a:lnSpc>
              <a:spcBef>
                <a:spcPts val="30"/>
              </a:spcBef>
              <a:buChar char="-"/>
              <a:tabLst>
                <a:tab pos="311150" algn="l"/>
                <a:tab pos="312420" algn="l"/>
              </a:tabLst>
            </a:pP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preporuka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5" dirty="0">
                <a:solidFill>
                  <a:srgbClr val="595959"/>
                </a:solidFill>
                <a:latin typeface="Lato"/>
                <a:cs typeface="Lato"/>
              </a:rPr>
              <a:t>za</a:t>
            </a:r>
            <a:r>
              <a:rPr sz="16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više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5" dirty="0">
                <a:solidFill>
                  <a:srgbClr val="595959"/>
                </a:solidFill>
                <a:latin typeface="Lato"/>
                <a:cs typeface="Lato"/>
              </a:rPr>
              <a:t>razrede:</a:t>
            </a:r>
            <a:endParaRPr sz="1600" dirty="0">
              <a:latin typeface="Lato"/>
              <a:cs typeface="Lato"/>
            </a:endParaRPr>
          </a:p>
          <a:p>
            <a:pPr marL="311785">
              <a:lnSpc>
                <a:spcPct val="100000"/>
              </a:lnSpc>
              <a:spcBef>
                <a:spcPts val="30"/>
              </a:spcBef>
            </a:pP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uz</a:t>
            </a:r>
            <a:r>
              <a:rPr sz="1600" spc="-114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tablet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najviše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Lato"/>
                <a:cs typeface="Lato"/>
              </a:rPr>
              <a:t>od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30</a:t>
            </a:r>
            <a:r>
              <a:rPr sz="1600" spc="19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Lato"/>
                <a:cs typeface="Lato"/>
              </a:rPr>
              <a:t>do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60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min</a:t>
            </a:r>
            <a:endParaRPr sz="1600" dirty="0">
              <a:latin typeface="Lato"/>
              <a:cs typeface="Lato"/>
            </a:endParaRPr>
          </a:p>
          <a:p>
            <a:pPr marL="311785" indent="-299720">
              <a:lnSpc>
                <a:spcPct val="100000"/>
              </a:lnSpc>
              <a:spcBef>
                <a:spcPts val="30"/>
              </a:spcBef>
              <a:buChar char="-"/>
              <a:tabLst>
                <a:tab pos="311150" algn="l"/>
                <a:tab pos="312420" algn="l"/>
              </a:tabLst>
            </a:pPr>
            <a:r>
              <a:rPr sz="1600" spc="-5" dirty="0">
                <a:solidFill>
                  <a:srgbClr val="595959"/>
                </a:solidFill>
                <a:latin typeface="Lato"/>
                <a:cs typeface="Lato"/>
              </a:rPr>
              <a:t>dogovor 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s</a:t>
            </a:r>
            <a:r>
              <a:rPr sz="1600" spc="-2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lang="hr-HR" sz="1600" spc="-2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5" dirty="0" err="1">
                <a:solidFill>
                  <a:srgbClr val="595959"/>
                </a:solidFill>
                <a:latin typeface="Lato"/>
                <a:cs typeface="Lato"/>
              </a:rPr>
              <a:t>djecom</a:t>
            </a:r>
            <a:endParaRPr sz="1600" dirty="0">
              <a:latin typeface="Lato"/>
              <a:cs typeface="La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5939" y="294499"/>
            <a:ext cx="2590794" cy="2066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95939" y="2571744"/>
            <a:ext cx="3705217" cy="2466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973" y="1412440"/>
            <a:ext cx="2096770" cy="8216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65"/>
              </a:spcBef>
            </a:pPr>
            <a:r>
              <a:rPr sz="2600" spc="105" dirty="0">
                <a:solidFill>
                  <a:srgbClr val="1A1A1A"/>
                </a:solidFill>
                <a:latin typeface="Arial"/>
                <a:cs typeface="Arial"/>
              </a:rPr>
              <a:t>Ne </a:t>
            </a:r>
            <a:r>
              <a:rPr sz="2600" spc="15" dirty="0">
                <a:solidFill>
                  <a:srgbClr val="1A1A1A"/>
                </a:solidFill>
                <a:latin typeface="Arial"/>
                <a:cs typeface="Arial"/>
              </a:rPr>
              <a:t>u </a:t>
            </a:r>
            <a:r>
              <a:rPr sz="2600" spc="55" dirty="0" err="1">
                <a:solidFill>
                  <a:srgbClr val="1A1A1A"/>
                </a:solidFill>
                <a:latin typeface="Arial"/>
                <a:cs typeface="Arial"/>
              </a:rPr>
              <a:t>krevet</a:t>
            </a:r>
            <a:r>
              <a:rPr sz="2600" spc="-50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lang="hr-HR" sz="2600" spc="-50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spc="-155" dirty="0">
                <a:solidFill>
                  <a:srgbClr val="1A1A1A"/>
                </a:solidFill>
                <a:latin typeface="Arial"/>
                <a:cs typeface="Arial"/>
              </a:rPr>
              <a:t>s  </a:t>
            </a:r>
            <a:r>
              <a:rPr sz="2600" spc="85" dirty="0">
                <a:solidFill>
                  <a:srgbClr val="1A1A1A"/>
                </a:solidFill>
                <a:latin typeface="Arial"/>
                <a:cs typeface="Arial"/>
              </a:rPr>
              <a:t>tabletom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75190" y="1352622"/>
            <a:ext cx="4108441" cy="2707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973" y="1412440"/>
            <a:ext cx="3148330" cy="8216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65"/>
              </a:spcBef>
            </a:pPr>
            <a:r>
              <a:rPr sz="2600" spc="25" dirty="0">
                <a:solidFill>
                  <a:srgbClr val="1A1A1A"/>
                </a:solidFill>
                <a:latin typeface="Arial"/>
                <a:cs typeface="Arial"/>
              </a:rPr>
              <a:t>Napuniti </a:t>
            </a:r>
            <a:r>
              <a:rPr sz="2600" spc="30" dirty="0">
                <a:solidFill>
                  <a:srgbClr val="1A1A1A"/>
                </a:solidFill>
                <a:latin typeface="Arial"/>
                <a:cs typeface="Arial"/>
              </a:rPr>
              <a:t>bateriju</a:t>
            </a:r>
            <a:r>
              <a:rPr sz="2600" spc="-27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1A1A1A"/>
                </a:solidFill>
                <a:latin typeface="Arial"/>
                <a:cs typeface="Arial"/>
              </a:rPr>
              <a:t>na  </a:t>
            </a:r>
            <a:r>
              <a:rPr sz="2600" spc="85" dirty="0">
                <a:solidFill>
                  <a:srgbClr val="1A1A1A"/>
                </a:solidFill>
                <a:latin typeface="Arial"/>
                <a:cs typeface="Arial"/>
              </a:rPr>
              <a:t>tabletu </a:t>
            </a:r>
            <a:r>
              <a:rPr sz="2600" spc="10" dirty="0">
                <a:solidFill>
                  <a:srgbClr val="1A1A1A"/>
                </a:solidFill>
                <a:latin typeface="Arial"/>
                <a:cs typeface="Arial"/>
              </a:rPr>
              <a:t>prije</a:t>
            </a:r>
            <a:r>
              <a:rPr sz="2600" spc="-31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1A1A1A"/>
                </a:solidFill>
                <a:latin typeface="Arial"/>
                <a:cs typeface="Arial"/>
              </a:rPr>
              <a:t>škole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89539" y="203199"/>
            <a:ext cx="3276593" cy="2171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2340" y="2863844"/>
            <a:ext cx="4210991" cy="1822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6256655" marR="5080" indent="-86995">
              <a:lnSpc>
                <a:spcPct val="100699"/>
              </a:lnSpc>
              <a:spcBef>
                <a:spcPts val="85"/>
              </a:spcBef>
            </a:pPr>
            <a:r>
              <a:rPr spc="10" dirty="0">
                <a:latin typeface="Arial"/>
                <a:cs typeface="Arial"/>
              </a:rPr>
              <a:t>Č</a:t>
            </a:r>
            <a:r>
              <a:rPr spc="10" dirty="0"/>
              <a:t>uvati </a:t>
            </a:r>
            <a:r>
              <a:rPr spc="15" dirty="0" err="1"/>
              <a:t>kutiju</a:t>
            </a:r>
            <a:r>
              <a:rPr spc="-254" dirty="0"/>
              <a:t> </a:t>
            </a:r>
            <a:r>
              <a:rPr lang="hr-HR" spc="-254" dirty="0"/>
              <a:t> </a:t>
            </a:r>
            <a:r>
              <a:rPr spc="30" dirty="0" err="1"/>
              <a:t>i</a:t>
            </a:r>
            <a:r>
              <a:rPr spc="30" dirty="0"/>
              <a:t>  </a:t>
            </a:r>
            <a:r>
              <a:rPr spc="-10" dirty="0"/>
              <a:t>SIM</a:t>
            </a:r>
            <a:r>
              <a:rPr spc="-125" dirty="0"/>
              <a:t> </a:t>
            </a:r>
            <a:r>
              <a:rPr spc="35" dirty="0"/>
              <a:t>karticu!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9724" y="310715"/>
            <a:ext cx="14605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5" dirty="0">
                <a:solidFill>
                  <a:srgbClr val="1A1A1A"/>
                </a:solidFill>
                <a:latin typeface="Arial"/>
                <a:cs typeface="Arial"/>
              </a:rPr>
              <a:t>PIN:</a:t>
            </a:r>
            <a:r>
              <a:rPr sz="2600" b="1" spc="-18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1A1A1A"/>
                </a:solidFill>
                <a:latin typeface="Arial"/>
                <a:cs typeface="Arial"/>
              </a:rPr>
              <a:t>1234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484" y="1733550"/>
            <a:ext cx="3150870" cy="2036198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688340" marR="46355" algn="ctr">
              <a:lnSpc>
                <a:spcPct val="101000"/>
              </a:lnSpc>
              <a:spcBef>
                <a:spcPts val="65"/>
              </a:spcBef>
            </a:pPr>
            <a:r>
              <a:rPr sz="2600" b="1" u="heavy" spc="30" dirty="0">
                <a:solidFill>
                  <a:srgbClr val="1C3677"/>
                </a:solidFill>
                <a:uFill>
                  <a:solidFill>
                    <a:srgbClr val="1C3677"/>
                  </a:solidFill>
                </a:uFill>
                <a:latin typeface="Arial"/>
                <a:cs typeface="Arial"/>
                <a:hlinkClick r:id="rId2"/>
              </a:rPr>
              <a:t>Uređaji</a:t>
            </a:r>
            <a:r>
              <a:rPr sz="2600" b="1" u="heavy" spc="-145" dirty="0">
                <a:solidFill>
                  <a:srgbClr val="1C3677"/>
                </a:solidFill>
                <a:uFill>
                  <a:solidFill>
                    <a:srgbClr val="1C3677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600" b="1" u="heavy" spc="10" dirty="0">
                <a:solidFill>
                  <a:srgbClr val="1C3677"/>
                </a:solidFill>
                <a:uFill>
                  <a:solidFill>
                    <a:srgbClr val="1C3677"/>
                  </a:solidFill>
                </a:uFill>
                <a:latin typeface="Arial"/>
                <a:cs typeface="Arial"/>
                <a:hlinkClick r:id="rId2"/>
              </a:rPr>
              <a:t>za</a:t>
            </a:r>
            <a:r>
              <a:rPr sz="2600" b="1" u="heavy" spc="-140" dirty="0">
                <a:solidFill>
                  <a:srgbClr val="1C3677"/>
                </a:solidFill>
                <a:uFill>
                  <a:solidFill>
                    <a:srgbClr val="1C3677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600" b="1" u="heavy" spc="-5" dirty="0">
                <a:solidFill>
                  <a:srgbClr val="1C3677"/>
                </a:solidFill>
                <a:uFill>
                  <a:solidFill>
                    <a:srgbClr val="1C3677"/>
                  </a:solidFill>
                </a:uFill>
                <a:latin typeface="Arial"/>
                <a:cs typeface="Arial"/>
                <a:hlinkClick r:id="rId2"/>
              </a:rPr>
              <a:t>naše </a:t>
            </a:r>
            <a:r>
              <a:rPr sz="2600" b="1" spc="-5" dirty="0">
                <a:solidFill>
                  <a:srgbClr val="1C3677"/>
                </a:solidFill>
                <a:latin typeface="Arial"/>
                <a:cs typeface="Arial"/>
              </a:rPr>
              <a:t> </a:t>
            </a:r>
            <a:r>
              <a:rPr sz="2600" b="1" u="heavy" spc="25" dirty="0">
                <a:solidFill>
                  <a:srgbClr val="1C3677"/>
                </a:solidFill>
                <a:uFill>
                  <a:solidFill>
                    <a:srgbClr val="1C3677"/>
                  </a:solidFill>
                </a:uFill>
                <a:latin typeface="Arial"/>
                <a:cs typeface="Arial"/>
                <a:hlinkClick r:id="rId2"/>
              </a:rPr>
              <a:t>učenike</a:t>
            </a:r>
            <a:endParaRPr sz="2600" dirty="0">
              <a:latin typeface="Arial"/>
              <a:cs typeface="Arial"/>
            </a:endParaRPr>
          </a:p>
          <a:p>
            <a:pPr marL="633095" algn="ctr">
              <a:lnSpc>
                <a:spcPct val="100000"/>
              </a:lnSpc>
              <a:spcBef>
                <a:spcPts val="30"/>
              </a:spcBef>
            </a:pPr>
            <a:r>
              <a:rPr sz="2600" b="1" spc="-120" dirty="0">
                <a:solidFill>
                  <a:srgbClr val="1A1A1A"/>
                </a:solidFill>
                <a:latin typeface="Arial"/>
                <a:cs typeface="Arial"/>
              </a:rPr>
              <a:t>(1., </a:t>
            </a:r>
            <a:r>
              <a:rPr sz="2600" b="1" spc="-75" dirty="0">
                <a:solidFill>
                  <a:srgbClr val="1A1A1A"/>
                </a:solidFill>
                <a:latin typeface="Arial"/>
                <a:cs typeface="Arial"/>
              </a:rPr>
              <a:t>5. </a:t>
            </a:r>
            <a:r>
              <a:rPr sz="2600" b="1" spc="-60" dirty="0">
                <a:solidFill>
                  <a:srgbClr val="1A1A1A"/>
                </a:solidFill>
                <a:latin typeface="Arial"/>
                <a:cs typeface="Arial"/>
              </a:rPr>
              <a:t>i </a:t>
            </a:r>
            <a:r>
              <a:rPr sz="2600" b="1" spc="-65" dirty="0">
                <a:solidFill>
                  <a:srgbClr val="1A1A1A"/>
                </a:solidFill>
                <a:latin typeface="Arial"/>
                <a:cs typeface="Arial"/>
              </a:rPr>
              <a:t>7.</a:t>
            </a:r>
            <a:r>
              <a:rPr sz="2600" b="1" spc="-18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b="1" spc="-35" dirty="0">
                <a:solidFill>
                  <a:srgbClr val="1A1A1A"/>
                </a:solidFill>
                <a:latin typeface="Arial"/>
                <a:cs typeface="Arial"/>
              </a:rPr>
              <a:t>r)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 dirty="0">
              <a:latin typeface="Arial"/>
              <a:cs typeface="Arial"/>
            </a:endParaRPr>
          </a:p>
          <a:p>
            <a:pPr marL="327025" marR="5080">
              <a:lnSpc>
                <a:spcPct val="101000"/>
              </a:lnSpc>
            </a:pPr>
            <a:r>
              <a:rPr lang="hr-HR" sz="2600" b="1" spc="-45" dirty="0" err="1">
                <a:solidFill>
                  <a:srgbClr val="1A1A1A"/>
                </a:solidFill>
                <a:latin typeface="Arial"/>
                <a:cs typeface="Arial"/>
              </a:rPr>
              <a:t>s&amp;t</a:t>
            </a:r>
            <a:r>
              <a:rPr lang="hr-HR" sz="2600" b="1" spc="-4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lang="hr-HR" sz="2600" b="1" spc="-45" dirty="0" err="1">
                <a:solidFill>
                  <a:srgbClr val="1A1A1A"/>
                </a:solidFill>
                <a:latin typeface="Arial"/>
                <a:cs typeface="Arial"/>
              </a:rPr>
              <a:t>tablet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71550"/>
            <a:ext cx="4343400" cy="30696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023" y="1378464"/>
            <a:ext cx="25793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25" dirty="0">
                <a:solidFill>
                  <a:srgbClr val="1A1A1A"/>
                </a:solidFill>
                <a:latin typeface="Arial"/>
                <a:cs typeface="Arial"/>
              </a:rPr>
              <a:t>Zaštita </a:t>
            </a:r>
            <a:r>
              <a:rPr sz="2600" spc="10" dirty="0">
                <a:solidFill>
                  <a:srgbClr val="1A1A1A"/>
                </a:solidFill>
                <a:latin typeface="Arial"/>
                <a:cs typeface="Arial"/>
              </a:rPr>
              <a:t>za</a:t>
            </a:r>
            <a:r>
              <a:rPr sz="2600" spc="-28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spc="95" dirty="0">
                <a:solidFill>
                  <a:srgbClr val="1A1A1A"/>
                </a:solidFill>
                <a:latin typeface="Arial"/>
                <a:cs typeface="Arial"/>
              </a:rPr>
              <a:t>tablet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00104"/>
            <a:ext cx="1828799" cy="13139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575" y="1800104"/>
            <a:ext cx="2039635" cy="131535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226733"/>
            <a:ext cx="1828799" cy="138619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575" y="3243336"/>
            <a:ext cx="2039635" cy="136959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398" y="2647950"/>
            <a:ext cx="4271963" cy="17526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398" y="361950"/>
            <a:ext cx="4271963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023" y="1378464"/>
            <a:ext cx="3507740" cy="341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1A1A1A"/>
                </a:solidFill>
                <a:latin typeface="Arial"/>
                <a:cs typeface="Arial"/>
              </a:rPr>
              <a:t>CARNet</a:t>
            </a:r>
            <a:r>
              <a:rPr sz="2600" b="1" spc="-11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b="1" spc="60" dirty="0">
                <a:solidFill>
                  <a:srgbClr val="1A1A1A"/>
                </a:solidFill>
                <a:latin typeface="Arial"/>
                <a:cs typeface="Arial"/>
              </a:rPr>
              <a:t>identitet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>
              <a:latin typeface="Arial"/>
              <a:cs typeface="Arial"/>
            </a:endParaRPr>
          </a:p>
          <a:p>
            <a:pPr marL="12700" marR="5080">
              <a:lnSpc>
                <a:spcPct val="115399"/>
              </a:lnSpc>
              <a:spcBef>
                <a:spcPts val="5"/>
              </a:spcBef>
            </a:pPr>
            <a:r>
              <a:rPr sz="2600" b="1" u="heavy" spc="-10" dirty="0">
                <a:solidFill>
                  <a:srgbClr val="1C3677"/>
                </a:solidFill>
                <a:uFill>
                  <a:solidFill>
                    <a:srgbClr val="1C3677"/>
                  </a:solidFill>
                </a:uFill>
                <a:latin typeface="Arial"/>
                <a:cs typeface="Arial"/>
                <a:hlinkClick r:id="rId2"/>
              </a:rPr>
              <a:t>ime.prezime@skole.hr </a:t>
            </a:r>
            <a:r>
              <a:rPr sz="2600" b="1" spc="-5" dirty="0">
                <a:solidFill>
                  <a:srgbClr val="1C3677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1A1A1A"/>
                </a:solidFill>
                <a:latin typeface="Arial"/>
                <a:cs typeface="Arial"/>
              </a:rPr>
              <a:t>lozinka:</a:t>
            </a:r>
            <a:r>
              <a:rPr sz="2600" b="1" spc="-10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b="1" spc="-114" dirty="0">
                <a:solidFill>
                  <a:srgbClr val="1A1A1A"/>
                </a:solidFill>
                <a:latin typeface="Arial"/>
                <a:cs typeface="Arial"/>
              </a:rPr>
              <a:t>********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Arial"/>
              <a:cs typeface="Arial"/>
            </a:endParaRPr>
          </a:p>
          <a:p>
            <a:pPr marL="12700" marR="211454">
              <a:lnSpc>
                <a:spcPct val="100699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Obavezno </a:t>
            </a:r>
            <a:r>
              <a:rPr sz="1800" dirty="0">
                <a:latin typeface="Arial"/>
                <a:cs typeface="Arial"/>
              </a:rPr>
              <a:t>u </a:t>
            </a:r>
            <a:r>
              <a:rPr sz="1800" spc="-5" dirty="0">
                <a:latin typeface="Arial"/>
                <a:cs typeface="Arial"/>
              </a:rPr>
              <a:t>danima </a:t>
            </a:r>
            <a:r>
              <a:rPr sz="1800" dirty="0">
                <a:latin typeface="Arial"/>
                <a:cs typeface="Arial"/>
              </a:rPr>
              <a:t>koji slijede  znati svoje </a:t>
            </a:r>
            <a:r>
              <a:rPr sz="1800" spc="-5" dirty="0">
                <a:latin typeface="Arial"/>
                <a:cs typeface="Arial"/>
              </a:rPr>
              <a:t>podatke </a:t>
            </a:r>
            <a:r>
              <a:rPr sz="1800" dirty="0">
                <a:latin typeface="Arial"/>
                <a:cs typeface="Arial"/>
              </a:rPr>
              <a:t>zbog  </a:t>
            </a:r>
            <a:r>
              <a:rPr sz="1800" spc="-5" dirty="0">
                <a:latin typeface="Arial"/>
                <a:cs typeface="Arial"/>
              </a:rPr>
              <a:t>instalacije udžbenika </a:t>
            </a:r>
            <a:r>
              <a:rPr sz="1800" dirty="0">
                <a:latin typeface="Arial"/>
                <a:cs typeface="Arial"/>
              </a:rPr>
              <a:t>i </a:t>
            </a:r>
            <a:r>
              <a:rPr sz="1800" spc="-5" dirty="0">
                <a:latin typeface="Arial"/>
                <a:cs typeface="Arial"/>
              </a:rPr>
              <a:t>prijava na  </a:t>
            </a:r>
            <a:r>
              <a:rPr sz="1800" dirty="0">
                <a:latin typeface="Arial"/>
                <a:cs typeface="Arial"/>
              </a:rPr>
              <a:t>školske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servise.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724" y="310715"/>
            <a:ext cx="14833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30" dirty="0">
                <a:solidFill>
                  <a:srgbClr val="FF0000"/>
                </a:solidFill>
                <a:latin typeface="Arial"/>
                <a:cs typeface="Arial"/>
              </a:rPr>
              <a:t>VAŽNO!!!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48289" y="482599"/>
            <a:ext cx="3397243" cy="1368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5414" y="2853444"/>
            <a:ext cx="3890117" cy="1142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48289" y="2056430"/>
            <a:ext cx="3397243" cy="515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023" y="1378464"/>
            <a:ext cx="195643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solidFill>
                  <a:srgbClr val="1A1A1A"/>
                </a:solidFill>
                <a:latin typeface="Arial"/>
                <a:cs typeface="Arial"/>
              </a:rPr>
              <a:t>Vaša</a:t>
            </a:r>
            <a:r>
              <a:rPr sz="2600" spc="-16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spc="20" dirty="0">
                <a:solidFill>
                  <a:srgbClr val="1A1A1A"/>
                </a:solidFill>
                <a:latin typeface="Arial"/>
                <a:cs typeface="Arial"/>
              </a:rPr>
              <a:t>pitanja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3023" y="2343150"/>
            <a:ext cx="2854577" cy="85016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b="1" spc="-10" dirty="0">
                <a:solidFill>
                  <a:srgbClr val="1A1A1A"/>
                </a:solidFill>
                <a:latin typeface="Arial"/>
                <a:cs typeface="Arial"/>
              </a:rPr>
              <a:t>Ova </a:t>
            </a:r>
            <a:r>
              <a:rPr sz="1800" b="1" spc="20" dirty="0">
                <a:solidFill>
                  <a:srgbClr val="1A1A1A"/>
                </a:solidFill>
                <a:latin typeface="Arial"/>
                <a:cs typeface="Arial"/>
              </a:rPr>
              <a:t>prezentacija </a:t>
            </a:r>
            <a:r>
              <a:rPr sz="1800" b="1" spc="-45" dirty="0">
                <a:solidFill>
                  <a:srgbClr val="1A1A1A"/>
                </a:solidFill>
                <a:latin typeface="Arial"/>
                <a:cs typeface="Arial"/>
              </a:rPr>
              <a:t>i </a:t>
            </a:r>
            <a:r>
              <a:rPr sz="1800" b="1" spc="45" dirty="0">
                <a:solidFill>
                  <a:srgbClr val="1A1A1A"/>
                </a:solidFill>
                <a:latin typeface="Arial"/>
                <a:cs typeface="Arial"/>
              </a:rPr>
              <a:t>upute</a:t>
            </a:r>
            <a:r>
              <a:rPr sz="1800" b="1" spc="-28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1A1A1A"/>
                </a:solidFill>
                <a:latin typeface="Arial"/>
                <a:cs typeface="Arial"/>
              </a:rPr>
              <a:t>za  </a:t>
            </a:r>
            <a:r>
              <a:rPr sz="1800" b="1" spc="65" dirty="0">
                <a:solidFill>
                  <a:srgbClr val="1A1A1A"/>
                </a:solidFill>
                <a:latin typeface="Arial"/>
                <a:cs typeface="Arial"/>
              </a:rPr>
              <a:t>tablete </a:t>
            </a:r>
            <a:r>
              <a:rPr sz="1800" b="1" spc="-15" dirty="0">
                <a:solidFill>
                  <a:srgbClr val="1A1A1A"/>
                </a:solidFill>
                <a:latin typeface="Arial"/>
                <a:cs typeface="Arial"/>
              </a:rPr>
              <a:t>se </a:t>
            </a:r>
            <a:r>
              <a:rPr sz="1800" b="1" spc="30" dirty="0" err="1">
                <a:solidFill>
                  <a:srgbClr val="1A1A1A"/>
                </a:solidFill>
                <a:latin typeface="Arial"/>
                <a:cs typeface="Arial"/>
              </a:rPr>
              <a:t>nalaze</a:t>
            </a:r>
            <a:r>
              <a:rPr sz="1800" b="1" spc="-27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00" b="1" spc="5" dirty="0" err="1">
                <a:solidFill>
                  <a:srgbClr val="1A1A1A"/>
                </a:solidFill>
                <a:latin typeface="Arial"/>
                <a:cs typeface="Arial"/>
              </a:rPr>
              <a:t>na</a:t>
            </a:r>
            <a:r>
              <a:rPr lang="hr-HR" dirty="0">
                <a:latin typeface="Arial"/>
                <a:cs typeface="Arial"/>
              </a:rPr>
              <a:t> </a:t>
            </a:r>
            <a:r>
              <a:rPr sz="1800" b="1" spc="-25" dirty="0" err="1">
                <a:solidFill>
                  <a:srgbClr val="1A1A1A"/>
                </a:solidFill>
                <a:latin typeface="Arial"/>
                <a:cs typeface="Arial"/>
              </a:rPr>
              <a:t>školskoj</a:t>
            </a:r>
            <a:r>
              <a:rPr sz="1800" b="1" spc="-2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1A1A1A"/>
                </a:solidFill>
                <a:latin typeface="Arial"/>
                <a:cs typeface="Arial"/>
              </a:rPr>
              <a:t>web</a:t>
            </a:r>
            <a:r>
              <a:rPr lang="hr-HR" b="1" spc="-12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00" b="1" spc="-20" dirty="0" err="1">
                <a:solidFill>
                  <a:srgbClr val="1A1A1A"/>
                </a:solidFill>
                <a:latin typeface="Arial"/>
                <a:cs typeface="Arial"/>
              </a:rPr>
              <a:t>stranici</a:t>
            </a:r>
            <a:r>
              <a:rPr sz="1800" b="1" spc="-20" dirty="0">
                <a:solidFill>
                  <a:srgbClr val="1A1A1A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97689" y="1338272"/>
            <a:ext cx="3629017" cy="2466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023" y="1378464"/>
            <a:ext cx="7531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15" dirty="0">
                <a:solidFill>
                  <a:srgbClr val="1A1A1A"/>
                </a:solidFill>
                <a:latin typeface="Arial"/>
                <a:cs typeface="Arial"/>
              </a:rPr>
              <a:t>Alati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973" y="3226419"/>
            <a:ext cx="3127375" cy="51129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Svaki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20" dirty="0">
                <a:solidFill>
                  <a:srgbClr val="595959"/>
                </a:solidFill>
                <a:latin typeface="Lato"/>
                <a:cs typeface="Lato"/>
              </a:rPr>
              <a:t>alat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Lato"/>
                <a:cs typeface="Lato"/>
              </a:rPr>
              <a:t>možemo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20" dirty="0">
                <a:solidFill>
                  <a:srgbClr val="595959"/>
                </a:solidFill>
                <a:latin typeface="Lato"/>
                <a:cs typeface="Lato"/>
              </a:rPr>
              <a:t>koristiti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5" dirty="0">
                <a:solidFill>
                  <a:srgbClr val="595959"/>
                </a:solidFill>
                <a:latin typeface="Lato"/>
                <a:cs typeface="Lato"/>
              </a:rPr>
              <a:t>u</a:t>
            </a:r>
            <a:r>
              <a:rPr sz="16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dobre  </a:t>
            </a:r>
            <a:r>
              <a:rPr sz="1600" spc="25" dirty="0" err="1">
                <a:solidFill>
                  <a:srgbClr val="595959"/>
                </a:solidFill>
                <a:latin typeface="Lato"/>
                <a:cs typeface="Lato"/>
              </a:rPr>
              <a:t>i</a:t>
            </a:r>
            <a:r>
              <a:rPr sz="1600" spc="2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dirty="0" err="1">
                <a:solidFill>
                  <a:srgbClr val="595959"/>
                </a:solidFill>
                <a:latin typeface="Lato"/>
                <a:cs typeface="Lato"/>
              </a:rPr>
              <a:t>loše</a:t>
            </a:r>
            <a:r>
              <a:rPr lang="hr-HR" sz="160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lang="hr-HR" sz="1600" spc="-24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dirty="0" err="1">
                <a:solidFill>
                  <a:srgbClr val="595959"/>
                </a:solidFill>
                <a:latin typeface="Lato"/>
                <a:cs typeface="Lato"/>
              </a:rPr>
              <a:t>svrhe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.</a:t>
            </a:r>
            <a:endParaRPr sz="1600" dirty="0">
              <a:latin typeface="Lato"/>
              <a:cs typeface="La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2914" y="266699"/>
            <a:ext cx="3495667" cy="2171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2940" y="2628894"/>
            <a:ext cx="3495667" cy="2303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973" y="1412440"/>
            <a:ext cx="23348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5" dirty="0">
                <a:solidFill>
                  <a:srgbClr val="1A1A1A"/>
                </a:solidFill>
                <a:latin typeface="Arial"/>
                <a:cs typeface="Arial"/>
              </a:rPr>
              <a:t>Alati </a:t>
            </a:r>
            <a:r>
              <a:rPr sz="2600" spc="10" dirty="0">
                <a:solidFill>
                  <a:srgbClr val="1A1A1A"/>
                </a:solidFill>
                <a:latin typeface="Arial"/>
                <a:cs typeface="Arial"/>
              </a:rPr>
              <a:t>za</a:t>
            </a:r>
            <a:r>
              <a:rPr sz="2600" spc="-27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spc="30" dirty="0">
                <a:solidFill>
                  <a:srgbClr val="1A1A1A"/>
                </a:solidFill>
                <a:latin typeface="Arial"/>
                <a:cs typeface="Arial"/>
              </a:rPr>
              <a:t>učenje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973" y="2832713"/>
            <a:ext cx="3016885" cy="1507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Vrijeme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je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lang="hr-HR" sz="1600" spc="5" dirty="0">
                <a:solidFill>
                  <a:srgbClr val="595959"/>
                </a:solidFill>
                <a:latin typeface="Lato"/>
                <a:cs typeface="Lato"/>
              </a:rPr>
              <a:t>d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a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nau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č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imo</a:t>
            </a:r>
            <a:r>
              <a:rPr sz="16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kako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tablet  </a:t>
            </a:r>
            <a:r>
              <a:rPr sz="1600" spc="-5" dirty="0">
                <a:solidFill>
                  <a:srgbClr val="595959"/>
                </a:solidFill>
                <a:latin typeface="Lato"/>
                <a:cs typeface="Lato"/>
              </a:rPr>
              <a:t>može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5" dirty="0">
                <a:solidFill>
                  <a:srgbClr val="595959"/>
                </a:solidFill>
                <a:latin typeface="Lato"/>
                <a:cs typeface="Lato"/>
              </a:rPr>
              <a:t>biti</a:t>
            </a:r>
            <a:r>
              <a:rPr sz="16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20" dirty="0">
                <a:solidFill>
                  <a:srgbClr val="595959"/>
                </a:solidFill>
                <a:latin typeface="Lato"/>
                <a:cs typeface="Lato"/>
              </a:rPr>
              <a:t>alat</a:t>
            </a:r>
            <a:r>
              <a:rPr sz="16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5" dirty="0">
                <a:solidFill>
                  <a:srgbClr val="595959"/>
                </a:solidFill>
                <a:latin typeface="Lato"/>
                <a:cs typeface="Lato"/>
              </a:rPr>
              <a:t>za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Lato"/>
                <a:cs typeface="Lato"/>
              </a:rPr>
              <a:t>u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č</a:t>
            </a:r>
            <a:r>
              <a:rPr sz="1600" spc="-10" dirty="0">
                <a:solidFill>
                  <a:srgbClr val="595959"/>
                </a:solidFill>
                <a:latin typeface="Lato"/>
                <a:cs typeface="Lato"/>
              </a:rPr>
              <a:t>enje.</a:t>
            </a:r>
            <a:endParaRPr sz="1600" dirty="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dirty="0">
              <a:latin typeface="Lato"/>
              <a:cs typeface="La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595959"/>
                </a:solidFill>
                <a:latin typeface="Lato"/>
                <a:cs typeface="Lato"/>
              </a:rPr>
              <a:t>Samo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alat.</a:t>
            </a:r>
            <a:endParaRPr sz="1600" dirty="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dirty="0">
              <a:latin typeface="Lato"/>
              <a:cs typeface="La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20" dirty="0" err="1">
                <a:solidFill>
                  <a:srgbClr val="595959"/>
                </a:solidFill>
                <a:latin typeface="Lato"/>
                <a:cs typeface="Lato"/>
              </a:rPr>
              <a:t>Vrlo</a:t>
            </a:r>
            <a:r>
              <a:rPr sz="1600" spc="2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5" dirty="0" err="1">
                <a:solidFill>
                  <a:srgbClr val="595959"/>
                </a:solidFill>
                <a:latin typeface="Lato"/>
                <a:cs typeface="Lato"/>
              </a:rPr>
              <a:t>moća</a:t>
            </a:r>
            <a:r>
              <a:rPr lang="hr-HR" sz="1600" spc="-5" dirty="0">
                <a:solidFill>
                  <a:srgbClr val="595959"/>
                </a:solidFill>
                <a:latin typeface="Lato"/>
                <a:cs typeface="Lato"/>
              </a:rPr>
              <a:t>n </a:t>
            </a:r>
            <a:r>
              <a:rPr sz="1600" spc="5" dirty="0" err="1">
                <a:solidFill>
                  <a:srgbClr val="595959"/>
                </a:solidFill>
                <a:latin typeface="Lato"/>
                <a:cs typeface="Lato"/>
              </a:rPr>
              <a:t>alat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.</a:t>
            </a:r>
            <a:endParaRPr sz="1600" dirty="0">
              <a:latin typeface="Lato"/>
              <a:cs typeface="La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74214" y="220672"/>
            <a:ext cx="2981318" cy="2093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4214" y="2512995"/>
            <a:ext cx="2981293" cy="25050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973" y="1412440"/>
            <a:ext cx="2673985" cy="122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5" dirty="0">
                <a:solidFill>
                  <a:srgbClr val="1A1A1A"/>
                </a:solidFill>
                <a:latin typeface="Arial"/>
                <a:cs typeface="Arial"/>
              </a:rPr>
              <a:t>NEĆEMO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ts val="3150"/>
              </a:lnSpc>
              <a:spcBef>
                <a:spcPts val="110"/>
              </a:spcBef>
            </a:pPr>
            <a:r>
              <a:rPr sz="2600" spc="-10" dirty="0">
                <a:solidFill>
                  <a:srgbClr val="1A1A1A"/>
                </a:solidFill>
                <a:latin typeface="Arial"/>
                <a:cs typeface="Arial"/>
              </a:rPr>
              <a:t>koristiti </a:t>
            </a:r>
            <a:r>
              <a:rPr sz="2600" spc="95" dirty="0">
                <a:solidFill>
                  <a:srgbClr val="1A1A1A"/>
                </a:solidFill>
                <a:latin typeface="Arial"/>
                <a:cs typeface="Arial"/>
              </a:rPr>
              <a:t>tablet</a:t>
            </a:r>
            <a:r>
              <a:rPr sz="2600" spc="-26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1A1A1A"/>
                </a:solidFill>
                <a:latin typeface="Arial"/>
                <a:cs typeface="Arial"/>
              </a:rPr>
              <a:t>za  </a:t>
            </a:r>
            <a:r>
              <a:rPr sz="2600" spc="-10" dirty="0">
                <a:solidFill>
                  <a:srgbClr val="1A1A1A"/>
                </a:solidFill>
                <a:latin typeface="Arial"/>
                <a:cs typeface="Arial"/>
              </a:rPr>
              <a:t>pisanje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3226419"/>
            <a:ext cx="3815493" cy="12587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Tablet</a:t>
            </a:r>
            <a:r>
              <a:rPr sz="1600" spc="-114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je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15" dirty="0">
                <a:solidFill>
                  <a:srgbClr val="595959"/>
                </a:solidFill>
                <a:latin typeface="Lato"/>
                <a:cs typeface="Lato"/>
              </a:rPr>
              <a:t>pomoćno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nastavno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sredstvo.</a:t>
            </a:r>
            <a:endParaRPr sz="1600" dirty="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Lato"/>
              <a:cs typeface="Lato"/>
            </a:endParaRPr>
          </a:p>
          <a:p>
            <a:pPr marL="12700" marR="5080">
              <a:lnSpc>
                <a:spcPct val="101600"/>
              </a:lnSpc>
              <a:spcBef>
                <a:spcPts val="5"/>
              </a:spcBef>
            </a:pP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U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č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enici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Lato"/>
                <a:cs typeface="Lato"/>
              </a:rPr>
              <a:t>neće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stalno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25" dirty="0">
                <a:solidFill>
                  <a:srgbClr val="595959"/>
                </a:solidFill>
                <a:latin typeface="Lato"/>
                <a:cs typeface="Lato"/>
              </a:rPr>
              <a:t>raditi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na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tabletima  </a:t>
            </a:r>
            <a:r>
              <a:rPr sz="1600" spc="20" dirty="0">
                <a:solidFill>
                  <a:srgbClr val="595959"/>
                </a:solidFill>
                <a:latin typeface="Lato"/>
                <a:cs typeface="Lato"/>
              </a:rPr>
              <a:t>jer:</a:t>
            </a:r>
            <a:endParaRPr sz="1600" dirty="0">
              <a:latin typeface="Lato"/>
              <a:cs typeface="Lato"/>
            </a:endParaRPr>
          </a:p>
          <a:p>
            <a:pPr marL="298450" marR="1789430" indent="-285750">
              <a:lnSpc>
                <a:spcPct val="101600"/>
              </a:lnSpc>
              <a:buFontTx/>
              <a:buChar char="-"/>
            </a:pPr>
            <a:r>
              <a:rPr lang="hr-HR" sz="1600" dirty="0">
                <a:solidFill>
                  <a:srgbClr val="595959"/>
                </a:solidFill>
                <a:latin typeface="Lato"/>
                <a:cs typeface="Lato"/>
              </a:rPr>
              <a:t>v</a:t>
            </a:r>
            <a:r>
              <a:rPr sz="1600" dirty="0" err="1">
                <a:solidFill>
                  <a:srgbClr val="595959"/>
                </a:solidFill>
                <a:latin typeface="Lato"/>
                <a:cs typeface="Lato"/>
              </a:rPr>
              <a:t>ažno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je</a:t>
            </a:r>
            <a:r>
              <a:rPr sz="1600" spc="-28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0" dirty="0" err="1">
                <a:solidFill>
                  <a:srgbClr val="595959"/>
                </a:solidFill>
                <a:latin typeface="Lato"/>
                <a:cs typeface="Lato"/>
              </a:rPr>
              <a:t>kretanje</a:t>
            </a:r>
            <a:r>
              <a:rPr lang="hr-HR" sz="1600" spc="10" dirty="0">
                <a:solidFill>
                  <a:srgbClr val="595959"/>
                </a:solidFill>
                <a:latin typeface="Lato"/>
                <a:cs typeface="Lato"/>
              </a:rPr>
              <a:t>,</a:t>
            </a:r>
          </a:p>
          <a:p>
            <a:pPr marL="298450" marR="1789430" indent="-285750">
              <a:lnSpc>
                <a:spcPct val="101600"/>
              </a:lnSpc>
              <a:buFontTx/>
              <a:buChar char="-"/>
            </a:pPr>
            <a:r>
              <a:rPr lang="hr-HR" sz="1600" spc="5" dirty="0">
                <a:solidFill>
                  <a:srgbClr val="595959"/>
                </a:solidFill>
                <a:latin typeface="Lato"/>
                <a:cs typeface="Lato"/>
              </a:rPr>
              <a:t>v</a:t>
            </a:r>
            <a:r>
              <a:rPr sz="1600" spc="5" dirty="0" err="1">
                <a:solidFill>
                  <a:srgbClr val="595959"/>
                </a:solidFill>
                <a:latin typeface="Lato"/>
                <a:cs typeface="Lato"/>
              </a:rPr>
              <a:t>ažan</a:t>
            </a:r>
            <a:r>
              <a:rPr sz="1600" spc="-13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je</a:t>
            </a:r>
            <a:r>
              <a:rPr sz="1600" spc="-12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25" dirty="0" err="1">
                <a:solidFill>
                  <a:srgbClr val="595959"/>
                </a:solidFill>
                <a:latin typeface="Lato"/>
                <a:cs typeface="Lato"/>
              </a:rPr>
              <a:t>i</a:t>
            </a:r>
            <a:r>
              <a:rPr sz="1600" spc="-12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 err="1">
                <a:solidFill>
                  <a:srgbClr val="595959"/>
                </a:solidFill>
                <a:latin typeface="Lato"/>
                <a:cs typeface="Lato"/>
              </a:rPr>
              <a:t>rukopis</a:t>
            </a:r>
            <a:endParaRPr sz="1600" dirty="0">
              <a:latin typeface="Lato"/>
              <a:cs typeface="La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9965" y="1309672"/>
            <a:ext cx="3981441" cy="2524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973" y="1412440"/>
            <a:ext cx="12465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solidFill>
                  <a:srgbClr val="1A1A1A"/>
                </a:solidFill>
                <a:latin typeface="Arial"/>
                <a:cs typeface="Arial"/>
              </a:rPr>
              <a:t>Primjeri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973" y="3226419"/>
            <a:ext cx="1704975" cy="10121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76200">
              <a:lnSpc>
                <a:spcPct val="101600"/>
              </a:lnSpc>
              <a:spcBef>
                <a:spcPts val="70"/>
              </a:spcBef>
            </a:pP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Udžbenik  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Digitalni</a:t>
            </a:r>
            <a:r>
              <a:rPr sz="1600" spc="-16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udžbenik  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Bilježnica</a:t>
            </a:r>
            <a:endParaRPr sz="1600">
              <a:latin typeface="Lato"/>
              <a:cs typeface="Lato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Digitalna</a:t>
            </a:r>
            <a:r>
              <a:rPr sz="1600" spc="-16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bilježnica</a:t>
            </a:r>
            <a:endParaRPr sz="16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88315"/>
          </a:xfrm>
          <a:custGeom>
            <a:avLst/>
            <a:gdLst/>
            <a:ahLst/>
            <a:cxnLst/>
            <a:rect l="l" t="t" r="r" b="b"/>
            <a:pathLst>
              <a:path w="9144000" h="488315">
                <a:moveTo>
                  <a:pt x="9143981" y="487799"/>
                </a:moveTo>
                <a:lnTo>
                  <a:pt x="0" y="487799"/>
                </a:lnTo>
                <a:lnTo>
                  <a:pt x="0" y="0"/>
                </a:lnTo>
                <a:lnTo>
                  <a:pt x="9143981" y="0"/>
                </a:lnTo>
                <a:lnTo>
                  <a:pt x="9143981" y="487799"/>
                </a:lnTo>
                <a:close/>
              </a:path>
            </a:pathLst>
          </a:custGeom>
          <a:solidFill>
            <a:srgbClr val="E8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0390" y="1191252"/>
            <a:ext cx="746125" cy="46355"/>
            <a:chOff x="830390" y="1191252"/>
            <a:chExt cx="746125" cy="46355"/>
          </a:xfrm>
        </p:grpSpPr>
        <p:sp>
          <p:nvSpPr>
            <p:cNvPr id="4" name="object 4"/>
            <p:cNvSpPr/>
            <p:nvPr/>
          </p:nvSpPr>
          <p:spPr>
            <a:xfrm>
              <a:off x="1203292" y="1191252"/>
              <a:ext cx="373380" cy="46355"/>
            </a:xfrm>
            <a:custGeom>
              <a:avLst/>
              <a:gdLst/>
              <a:ahLst/>
              <a:cxnLst/>
              <a:rect l="l" t="t" r="r" b="b"/>
              <a:pathLst>
                <a:path w="373380" h="46355">
                  <a:moveTo>
                    <a:pt x="372859" y="45827"/>
                  </a:moveTo>
                  <a:lnTo>
                    <a:pt x="0" y="45827"/>
                  </a:lnTo>
                  <a:lnTo>
                    <a:pt x="0" y="0"/>
                  </a:lnTo>
                  <a:lnTo>
                    <a:pt x="372859" y="0"/>
                  </a:lnTo>
                  <a:lnTo>
                    <a:pt x="372859" y="45827"/>
                  </a:lnTo>
                  <a:close/>
                </a:path>
              </a:pathLst>
            </a:custGeom>
            <a:solidFill>
              <a:srgbClr val="EB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0390" y="1191252"/>
              <a:ext cx="376555" cy="46355"/>
            </a:xfrm>
            <a:custGeom>
              <a:avLst/>
              <a:gdLst/>
              <a:ahLst/>
              <a:cxnLst/>
              <a:rect l="l" t="t" r="r" b="b"/>
              <a:pathLst>
                <a:path w="376555" h="46355">
                  <a:moveTo>
                    <a:pt x="376011" y="45827"/>
                  </a:moveTo>
                  <a:lnTo>
                    <a:pt x="0" y="45827"/>
                  </a:lnTo>
                  <a:lnTo>
                    <a:pt x="0" y="0"/>
                  </a:lnTo>
                  <a:lnTo>
                    <a:pt x="376011" y="0"/>
                  </a:lnTo>
                  <a:lnTo>
                    <a:pt x="376011" y="45827"/>
                  </a:lnTo>
                  <a:close/>
                </a:path>
              </a:pathLst>
            </a:custGeom>
            <a:solidFill>
              <a:srgbClr val="1A9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15048" y="2160142"/>
            <a:ext cx="1364615" cy="1483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dirty="0">
                <a:solidFill>
                  <a:srgbClr val="595959"/>
                </a:solidFill>
                <a:latin typeface="Lato"/>
                <a:cs typeface="Lato"/>
              </a:rPr>
              <a:t>Udžbenik</a:t>
            </a:r>
            <a:endParaRPr sz="1300">
              <a:latin typeface="Lato"/>
              <a:cs typeface="Lato"/>
            </a:endParaRPr>
          </a:p>
          <a:p>
            <a:pPr>
              <a:lnSpc>
                <a:spcPct val="216299"/>
              </a:lnSpc>
            </a:pPr>
            <a:r>
              <a:rPr sz="1300" spc="10" dirty="0">
                <a:solidFill>
                  <a:srgbClr val="595959"/>
                </a:solidFill>
                <a:latin typeface="Lato"/>
                <a:cs typeface="Lato"/>
              </a:rPr>
              <a:t>Digitalni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udžbenik  Bilježnica  Digitalna</a:t>
            </a:r>
            <a:r>
              <a:rPr sz="13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bilježnica</a:t>
            </a:r>
            <a:endParaRPr sz="1300">
              <a:latin typeface="Lato"/>
              <a:cs typeface="La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24" y="696598"/>
            <a:ext cx="3886167" cy="4446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9874" y="221216"/>
            <a:ext cx="26701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35" dirty="0">
                <a:solidFill>
                  <a:srgbClr val="1A1A1A"/>
                </a:solidFill>
                <a:latin typeface="Arial"/>
                <a:cs typeface="Arial"/>
              </a:rPr>
              <a:t>Tiskani</a:t>
            </a:r>
            <a:r>
              <a:rPr sz="2600" spc="-14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spc="20" dirty="0">
                <a:solidFill>
                  <a:srgbClr val="1A1A1A"/>
                </a:solidFill>
                <a:latin typeface="Arial"/>
                <a:cs typeface="Arial"/>
              </a:rPr>
              <a:t>udžbenik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20267" y="221216"/>
            <a:ext cx="379285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2600" b="1" spc="220" dirty="0">
                <a:solidFill>
                  <a:srgbClr val="1A1A1A"/>
                </a:solidFill>
                <a:latin typeface="Arial"/>
                <a:cs typeface="Arial"/>
              </a:rPr>
              <a:t>-	</a:t>
            </a:r>
            <a:r>
              <a:rPr sz="2600" b="1" spc="10" dirty="0">
                <a:solidFill>
                  <a:srgbClr val="1A1A1A"/>
                </a:solidFill>
                <a:latin typeface="Arial"/>
                <a:cs typeface="Arial"/>
              </a:rPr>
              <a:t>Digitalni</a:t>
            </a:r>
            <a:r>
              <a:rPr sz="2600" b="1" spc="-13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b="1" spc="20" dirty="0">
                <a:solidFill>
                  <a:srgbClr val="1A1A1A"/>
                </a:solidFill>
                <a:latin typeface="Arial"/>
                <a:cs typeface="Arial"/>
              </a:rPr>
              <a:t>udžbenik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88212" y="696598"/>
            <a:ext cx="2755769" cy="2783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76644" y="858444"/>
            <a:ext cx="1747955" cy="1993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0" dirty="0" err="1">
                <a:solidFill>
                  <a:srgbClr val="595959"/>
                </a:solidFill>
                <a:latin typeface="Lato"/>
                <a:cs typeface="Lato"/>
              </a:rPr>
              <a:t>Prati</a:t>
            </a:r>
            <a:r>
              <a:rPr sz="1300" spc="2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10" dirty="0" err="1">
                <a:solidFill>
                  <a:srgbClr val="595959"/>
                </a:solidFill>
                <a:latin typeface="Lato"/>
                <a:cs typeface="Lato"/>
              </a:rPr>
              <a:t>tiskani</a:t>
            </a:r>
            <a:r>
              <a:rPr lang="hr-HR" sz="1300" spc="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-20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dirty="0">
                <a:solidFill>
                  <a:srgbClr val="595959"/>
                </a:solidFill>
                <a:latin typeface="Lato"/>
                <a:cs typeface="Lato"/>
              </a:rPr>
              <a:t>dio</a:t>
            </a:r>
            <a:endParaRPr sz="1300" dirty="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 dirty="0">
              <a:latin typeface="Lato"/>
              <a:cs typeface="Lato"/>
            </a:endParaRPr>
          </a:p>
          <a:p>
            <a:pPr marL="12700" marR="157480">
              <a:lnSpc>
                <a:spcPct val="115399"/>
              </a:lnSpc>
              <a:spcBef>
                <a:spcPts val="5"/>
              </a:spcBef>
            </a:pPr>
            <a:r>
              <a:rPr sz="1300" spc="10" dirty="0" err="1">
                <a:solidFill>
                  <a:srgbClr val="595959"/>
                </a:solidFill>
                <a:latin typeface="Lato"/>
                <a:cs typeface="Lato"/>
              </a:rPr>
              <a:t>Interaktivno</a:t>
            </a:r>
            <a:r>
              <a:rPr lang="hr-HR" sz="1300" spc="10" dirty="0">
                <a:solidFill>
                  <a:srgbClr val="595959"/>
                </a:solidFill>
                <a:latin typeface="Lato"/>
                <a:cs typeface="Lato"/>
              </a:rPr>
              <a:t>st</a:t>
            </a:r>
            <a:r>
              <a:rPr sz="1300" spc="-14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dirty="0">
                <a:solidFill>
                  <a:srgbClr val="595959"/>
                </a:solidFill>
                <a:latin typeface="Lato"/>
                <a:cs typeface="Lato"/>
              </a:rPr>
              <a:t>(video, 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demonstracije)</a:t>
            </a:r>
            <a:endParaRPr sz="1300" dirty="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 dirty="0">
              <a:latin typeface="Lato"/>
              <a:cs typeface="Lato"/>
            </a:endParaRPr>
          </a:p>
          <a:p>
            <a:pPr marL="12700" marR="5080">
              <a:lnSpc>
                <a:spcPct val="115399"/>
              </a:lnSpc>
              <a:spcBef>
                <a:spcPts val="5"/>
              </a:spcBef>
            </a:pPr>
            <a:r>
              <a:rPr sz="1300" spc="-5" dirty="0">
                <a:solidFill>
                  <a:srgbClr val="595959"/>
                </a:solidFill>
                <a:latin typeface="Lato"/>
                <a:cs typeface="Lato"/>
              </a:rPr>
              <a:t>Mogućnosti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kvizova </a:t>
            </a:r>
            <a:r>
              <a:rPr sz="1300" spc="20" dirty="0">
                <a:solidFill>
                  <a:srgbClr val="595959"/>
                </a:solidFill>
                <a:latin typeface="Lato"/>
                <a:cs typeface="Lato"/>
              </a:rPr>
              <a:t>i  </a:t>
            </a:r>
            <a:r>
              <a:rPr sz="1300" spc="10" dirty="0" err="1">
                <a:solidFill>
                  <a:srgbClr val="595959"/>
                </a:solidFill>
                <a:latin typeface="Lato"/>
                <a:cs typeface="Lato"/>
              </a:rPr>
              <a:t>zadataka</a:t>
            </a:r>
            <a:r>
              <a:rPr sz="1300" spc="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dirty="0">
                <a:solidFill>
                  <a:srgbClr val="595959"/>
                </a:solidFill>
                <a:latin typeface="Lato"/>
                <a:cs typeface="Lato"/>
              </a:rPr>
              <a:t>s</a:t>
            </a:r>
            <a:r>
              <a:rPr lang="hr-HR" sz="130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-24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trenutnom  </a:t>
            </a:r>
            <a:r>
              <a:rPr sz="1300" dirty="0">
                <a:solidFill>
                  <a:srgbClr val="595959"/>
                </a:solidFill>
                <a:latin typeface="Lato"/>
                <a:cs typeface="Lato"/>
              </a:rPr>
              <a:t>povratnom  informacijom</a:t>
            </a:r>
            <a:endParaRPr sz="1300" dirty="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88315"/>
          </a:xfrm>
          <a:custGeom>
            <a:avLst/>
            <a:gdLst/>
            <a:ahLst/>
            <a:cxnLst/>
            <a:rect l="l" t="t" r="r" b="b"/>
            <a:pathLst>
              <a:path w="9144000" h="488315">
                <a:moveTo>
                  <a:pt x="9143981" y="487799"/>
                </a:moveTo>
                <a:lnTo>
                  <a:pt x="0" y="487799"/>
                </a:lnTo>
                <a:lnTo>
                  <a:pt x="0" y="0"/>
                </a:lnTo>
                <a:lnTo>
                  <a:pt x="9143981" y="0"/>
                </a:lnTo>
                <a:lnTo>
                  <a:pt x="9143981" y="487799"/>
                </a:lnTo>
                <a:close/>
              </a:path>
            </a:pathLst>
          </a:custGeom>
          <a:solidFill>
            <a:srgbClr val="E8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0390" y="1191252"/>
            <a:ext cx="746125" cy="46355"/>
            <a:chOff x="830390" y="1191252"/>
            <a:chExt cx="746125" cy="46355"/>
          </a:xfrm>
        </p:grpSpPr>
        <p:sp>
          <p:nvSpPr>
            <p:cNvPr id="4" name="object 4"/>
            <p:cNvSpPr/>
            <p:nvPr/>
          </p:nvSpPr>
          <p:spPr>
            <a:xfrm>
              <a:off x="1203292" y="1191252"/>
              <a:ext cx="373380" cy="46355"/>
            </a:xfrm>
            <a:custGeom>
              <a:avLst/>
              <a:gdLst/>
              <a:ahLst/>
              <a:cxnLst/>
              <a:rect l="l" t="t" r="r" b="b"/>
              <a:pathLst>
                <a:path w="373380" h="46355">
                  <a:moveTo>
                    <a:pt x="372859" y="45827"/>
                  </a:moveTo>
                  <a:lnTo>
                    <a:pt x="0" y="45827"/>
                  </a:lnTo>
                  <a:lnTo>
                    <a:pt x="0" y="0"/>
                  </a:lnTo>
                  <a:lnTo>
                    <a:pt x="372859" y="0"/>
                  </a:lnTo>
                  <a:lnTo>
                    <a:pt x="372859" y="45827"/>
                  </a:lnTo>
                  <a:close/>
                </a:path>
              </a:pathLst>
            </a:custGeom>
            <a:solidFill>
              <a:srgbClr val="EB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0390" y="1191252"/>
              <a:ext cx="376555" cy="46355"/>
            </a:xfrm>
            <a:custGeom>
              <a:avLst/>
              <a:gdLst/>
              <a:ahLst/>
              <a:cxnLst/>
              <a:rect l="l" t="t" r="r" b="b"/>
              <a:pathLst>
                <a:path w="376555" h="46355">
                  <a:moveTo>
                    <a:pt x="376011" y="45827"/>
                  </a:moveTo>
                  <a:lnTo>
                    <a:pt x="0" y="45827"/>
                  </a:lnTo>
                  <a:lnTo>
                    <a:pt x="0" y="0"/>
                  </a:lnTo>
                  <a:lnTo>
                    <a:pt x="376011" y="0"/>
                  </a:lnTo>
                  <a:lnTo>
                    <a:pt x="376011" y="45827"/>
                  </a:lnTo>
                  <a:close/>
                </a:path>
              </a:pathLst>
            </a:custGeom>
            <a:solidFill>
              <a:srgbClr val="1A9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0823" y="656715"/>
            <a:ext cx="15455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1A1A1A"/>
                </a:solidFill>
                <a:latin typeface="Arial"/>
                <a:cs typeface="Arial"/>
              </a:rPr>
              <a:t>Bilježnica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1217" y="656715"/>
            <a:ext cx="3947795" cy="1119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2600" b="1" spc="220" dirty="0">
                <a:solidFill>
                  <a:srgbClr val="1A1A1A"/>
                </a:solidFill>
                <a:latin typeface="Arial"/>
                <a:cs typeface="Arial"/>
              </a:rPr>
              <a:t>-	</a:t>
            </a:r>
            <a:r>
              <a:rPr sz="2600" b="1" spc="25" dirty="0">
                <a:solidFill>
                  <a:srgbClr val="1A1A1A"/>
                </a:solidFill>
                <a:latin typeface="Arial"/>
                <a:cs typeface="Arial"/>
              </a:rPr>
              <a:t>Digitalna</a:t>
            </a:r>
            <a:r>
              <a:rPr sz="2600" b="1" spc="-14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b="1" spc="10" dirty="0">
                <a:solidFill>
                  <a:srgbClr val="1A1A1A"/>
                </a:solidFill>
                <a:latin typeface="Arial"/>
                <a:cs typeface="Arial"/>
              </a:rPr>
              <a:t>bilježnica</a:t>
            </a:r>
            <a:endParaRPr sz="2600">
              <a:latin typeface="Arial"/>
              <a:cs typeface="Arial"/>
            </a:endParaRPr>
          </a:p>
          <a:p>
            <a:pPr marL="655955" marR="250190">
              <a:lnSpc>
                <a:spcPct val="115399"/>
              </a:lnSpc>
              <a:spcBef>
                <a:spcPts val="1889"/>
              </a:spcBef>
            </a:pP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Ukoliko</a:t>
            </a:r>
            <a:r>
              <a:rPr sz="1300" spc="-8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dirty="0">
                <a:solidFill>
                  <a:srgbClr val="595959"/>
                </a:solidFill>
                <a:latin typeface="Lato"/>
                <a:cs typeface="Lato"/>
              </a:rPr>
              <a:t>u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č</a:t>
            </a:r>
            <a:r>
              <a:rPr sz="1300" dirty="0">
                <a:solidFill>
                  <a:srgbClr val="595959"/>
                </a:solidFill>
                <a:latin typeface="Lato"/>
                <a:cs typeface="Lato"/>
              </a:rPr>
              <a:t>enik</a:t>
            </a:r>
            <a:r>
              <a:rPr sz="1300" spc="-8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nije</a:t>
            </a:r>
            <a:r>
              <a:rPr sz="1300" spc="-8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na</a:t>
            </a:r>
            <a:r>
              <a:rPr sz="1300" spc="-8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nastavi</a:t>
            </a:r>
            <a:r>
              <a:rPr sz="1300" spc="-8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Lato"/>
                <a:cs typeface="Lato"/>
              </a:rPr>
              <a:t>može</a:t>
            </a:r>
            <a:r>
              <a:rPr sz="1300" spc="-8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vidjeti  </a:t>
            </a:r>
            <a:r>
              <a:rPr sz="1300" dirty="0">
                <a:solidFill>
                  <a:srgbClr val="595959"/>
                </a:solidFill>
                <a:latin typeface="Lato"/>
                <a:cs typeface="Lato"/>
              </a:rPr>
              <a:t>što</a:t>
            </a:r>
            <a:r>
              <a:rPr sz="1300" spc="-9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Lato"/>
                <a:cs typeface="Lato"/>
              </a:rPr>
              <a:t>se</a:t>
            </a:r>
            <a:r>
              <a:rPr sz="1300" spc="-8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15" dirty="0">
                <a:solidFill>
                  <a:srgbClr val="595959"/>
                </a:solidFill>
                <a:latin typeface="Lato"/>
                <a:cs typeface="Lato"/>
              </a:rPr>
              <a:t>radilo</a:t>
            </a:r>
            <a:r>
              <a:rPr sz="1300" spc="-8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Lato"/>
                <a:cs typeface="Lato"/>
              </a:rPr>
              <a:t>u</a:t>
            </a:r>
            <a:r>
              <a:rPr sz="1300" spc="-9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Lato"/>
                <a:cs typeface="Lato"/>
              </a:rPr>
              <a:t>školi</a:t>
            </a:r>
            <a:endParaRPr sz="1300">
              <a:latin typeface="Lato"/>
              <a:cs typeface="La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43401" y="2419350"/>
            <a:ext cx="4606156" cy="2495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3699" y="1525796"/>
            <a:ext cx="3355418" cy="224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48200" y="1809750"/>
            <a:ext cx="32651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300" spc="15" dirty="0">
                <a:solidFill>
                  <a:srgbClr val="595959"/>
                </a:solidFill>
                <a:latin typeface="Lato"/>
                <a:cs typeface="Lato"/>
              </a:rPr>
              <a:t>Interakcija</a:t>
            </a:r>
            <a:r>
              <a:rPr sz="1300" spc="-10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20" dirty="0">
                <a:solidFill>
                  <a:srgbClr val="595959"/>
                </a:solidFill>
                <a:latin typeface="Lato"/>
                <a:cs typeface="Lato"/>
              </a:rPr>
              <a:t>i</a:t>
            </a:r>
            <a:r>
              <a:rPr sz="1300" spc="-9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10" dirty="0">
                <a:solidFill>
                  <a:srgbClr val="595959"/>
                </a:solidFill>
                <a:latin typeface="Lato"/>
                <a:cs typeface="Lato"/>
              </a:rPr>
              <a:t>suradnja</a:t>
            </a:r>
            <a:r>
              <a:rPr sz="1300" spc="-10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u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č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enika</a:t>
            </a:r>
            <a:r>
              <a:rPr sz="1300" spc="-9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-5" dirty="0">
                <a:solidFill>
                  <a:srgbClr val="595959"/>
                </a:solidFill>
                <a:latin typeface="Lato"/>
                <a:cs typeface="Lato"/>
              </a:rPr>
              <a:t>u</a:t>
            </a:r>
            <a:r>
              <a:rPr sz="1300" spc="-10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skupinama</a:t>
            </a:r>
            <a:r>
              <a:rPr sz="1300" spc="-9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na  zajedni</a:t>
            </a:r>
            <a:r>
              <a:rPr sz="1300" spc="5" dirty="0">
                <a:solidFill>
                  <a:srgbClr val="595959"/>
                </a:solidFill>
                <a:latin typeface="Arial"/>
                <a:cs typeface="Arial"/>
              </a:rPr>
              <a:t>č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kim</a:t>
            </a:r>
            <a:r>
              <a:rPr sz="1300" spc="-9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300" spc="5" dirty="0">
                <a:solidFill>
                  <a:srgbClr val="595959"/>
                </a:solidFill>
                <a:latin typeface="Lato"/>
                <a:cs typeface="Lato"/>
              </a:rPr>
              <a:t>zadacima</a:t>
            </a:r>
            <a:endParaRPr sz="1300" dirty="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973" y="1412440"/>
            <a:ext cx="2401570" cy="8216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65"/>
              </a:spcBef>
            </a:pPr>
            <a:r>
              <a:rPr sz="2600" spc="10" dirty="0">
                <a:solidFill>
                  <a:srgbClr val="1A1A1A"/>
                </a:solidFill>
                <a:latin typeface="Arial"/>
                <a:cs typeface="Arial"/>
              </a:rPr>
              <a:t>Digitalni </a:t>
            </a:r>
            <a:r>
              <a:rPr sz="2600" spc="50" dirty="0">
                <a:solidFill>
                  <a:srgbClr val="1A1A1A"/>
                </a:solidFill>
                <a:latin typeface="Arial"/>
                <a:cs typeface="Arial"/>
              </a:rPr>
              <a:t>alati</a:t>
            </a:r>
            <a:r>
              <a:rPr sz="2600" spc="-25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1A1A1A"/>
                </a:solidFill>
                <a:latin typeface="Arial"/>
                <a:cs typeface="Arial"/>
              </a:rPr>
              <a:t>u  </a:t>
            </a:r>
            <a:r>
              <a:rPr sz="2600" spc="-5" dirty="0">
                <a:solidFill>
                  <a:srgbClr val="1A1A1A"/>
                </a:solidFill>
                <a:latin typeface="Arial"/>
                <a:cs typeface="Arial"/>
              </a:rPr>
              <a:t>nastavi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2845420"/>
            <a:ext cx="3513819" cy="12598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1406525">
              <a:lnSpc>
                <a:spcPct val="101600"/>
              </a:lnSpc>
              <a:spcBef>
                <a:spcPts val="70"/>
              </a:spcBef>
            </a:pPr>
            <a:r>
              <a:rPr sz="1600" spc="15" dirty="0">
                <a:solidFill>
                  <a:srgbClr val="595959"/>
                </a:solidFill>
                <a:latin typeface="Lato"/>
                <a:cs typeface="Lato"/>
              </a:rPr>
              <a:t>Interaktivni</a:t>
            </a:r>
            <a:r>
              <a:rPr sz="1600" spc="-14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20" dirty="0">
                <a:solidFill>
                  <a:srgbClr val="595959"/>
                </a:solidFill>
                <a:latin typeface="Lato"/>
                <a:cs typeface="Lato"/>
              </a:rPr>
              <a:t>materijali  </a:t>
            </a:r>
            <a:r>
              <a:rPr sz="1600" spc="15" dirty="0">
                <a:solidFill>
                  <a:srgbClr val="595959"/>
                </a:solidFill>
                <a:latin typeface="Lato"/>
                <a:cs typeface="Lato"/>
              </a:rPr>
              <a:t>Istraživanje</a:t>
            </a:r>
            <a:endParaRPr sz="1600" dirty="0">
              <a:latin typeface="Lato"/>
              <a:cs typeface="Lato"/>
            </a:endParaRPr>
          </a:p>
          <a:p>
            <a:pPr marL="12700" marR="1699260">
              <a:lnSpc>
                <a:spcPct val="101600"/>
              </a:lnSpc>
            </a:pPr>
            <a:r>
              <a:rPr sz="1600" spc="15" dirty="0">
                <a:solidFill>
                  <a:srgbClr val="595959"/>
                </a:solidFill>
                <a:latin typeface="Lato"/>
                <a:cs typeface="Lato"/>
              </a:rPr>
              <a:t>Kviz  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Videokonferencije</a:t>
            </a:r>
            <a:endParaRPr sz="1600" dirty="0">
              <a:latin typeface="Lato"/>
              <a:cs typeface="La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Rad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-5" dirty="0">
                <a:solidFill>
                  <a:srgbClr val="595959"/>
                </a:solidFill>
                <a:latin typeface="Lato"/>
                <a:cs typeface="Lato"/>
              </a:rPr>
              <a:t>u</a:t>
            </a:r>
            <a:r>
              <a:rPr sz="16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skupinama</a:t>
            </a:r>
            <a:r>
              <a:rPr sz="16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25" dirty="0">
                <a:solidFill>
                  <a:srgbClr val="595959"/>
                </a:solidFill>
                <a:latin typeface="Lato"/>
                <a:cs typeface="Lato"/>
              </a:rPr>
              <a:t>i</a:t>
            </a:r>
            <a:r>
              <a:rPr sz="1600" spc="-11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suradni</a:t>
            </a:r>
            <a:r>
              <a:rPr sz="1600" spc="10" dirty="0">
                <a:solidFill>
                  <a:srgbClr val="595959"/>
                </a:solidFill>
                <a:latin typeface="Arial"/>
                <a:cs typeface="Arial"/>
              </a:rPr>
              <a:t>č</a:t>
            </a:r>
            <a:r>
              <a:rPr sz="1600" spc="10" dirty="0">
                <a:solidFill>
                  <a:srgbClr val="595959"/>
                </a:solidFill>
                <a:latin typeface="Lato"/>
                <a:cs typeface="Lato"/>
              </a:rPr>
              <a:t>ka</a:t>
            </a:r>
            <a:r>
              <a:rPr sz="1600" spc="-105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nastava</a:t>
            </a:r>
            <a:endParaRPr sz="1600" dirty="0">
              <a:latin typeface="Lato"/>
              <a:cs typeface="La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40" y="977898"/>
            <a:ext cx="3938391" cy="2832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973" y="1412440"/>
            <a:ext cx="10737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45" dirty="0">
                <a:solidFill>
                  <a:srgbClr val="1A1A1A"/>
                </a:solidFill>
                <a:latin typeface="Arial"/>
                <a:cs typeface="Arial"/>
              </a:rPr>
              <a:t>Zašto?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973" y="2636642"/>
            <a:ext cx="3000375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595959"/>
                </a:solidFill>
                <a:latin typeface="Lato"/>
                <a:cs typeface="Lato"/>
              </a:rPr>
              <a:t>Nova</a:t>
            </a:r>
            <a:r>
              <a:rPr sz="1600" spc="-12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20" dirty="0">
                <a:solidFill>
                  <a:srgbClr val="595959"/>
                </a:solidFill>
                <a:latin typeface="Lato"/>
                <a:cs typeface="Lato"/>
              </a:rPr>
              <a:t>razina</a:t>
            </a:r>
            <a:r>
              <a:rPr sz="1600" spc="-120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dirty="0">
                <a:solidFill>
                  <a:srgbClr val="595959"/>
                </a:solidFill>
                <a:latin typeface="Lato"/>
                <a:cs typeface="Lato"/>
              </a:rPr>
              <a:t>pismenosti</a:t>
            </a:r>
            <a:r>
              <a:rPr sz="1600" spc="-114" dirty="0">
                <a:solidFill>
                  <a:srgbClr val="595959"/>
                </a:solidFill>
                <a:latin typeface="Lato"/>
                <a:cs typeface="Lato"/>
              </a:rPr>
              <a:t> </a:t>
            </a:r>
            <a:r>
              <a:rPr sz="1600" spc="15" dirty="0">
                <a:solidFill>
                  <a:srgbClr val="595959"/>
                </a:solidFill>
                <a:latin typeface="Lato"/>
                <a:cs typeface="Lato"/>
              </a:rPr>
              <a:t>(Digitalna  </a:t>
            </a:r>
            <a:r>
              <a:rPr sz="1600" spc="5" dirty="0">
                <a:solidFill>
                  <a:srgbClr val="595959"/>
                </a:solidFill>
                <a:latin typeface="Lato"/>
                <a:cs typeface="Lato"/>
              </a:rPr>
              <a:t>pismenost)</a:t>
            </a:r>
            <a:endParaRPr sz="1600">
              <a:latin typeface="Lato"/>
              <a:cs typeface="La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7640" y="1028697"/>
            <a:ext cx="3923017" cy="2546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C367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269</Words>
  <Application>Microsoft Office PowerPoint</Application>
  <PresentationFormat>Prikaz na zaslonu (16:9)</PresentationFormat>
  <Paragraphs>63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Lato</vt:lpstr>
      <vt:lpstr>Office Theme</vt:lpstr>
      <vt:lpstr>Tableti u nastavi</vt:lpstr>
      <vt:lpstr>PowerPoint prezentacija</vt:lpstr>
      <vt:lpstr>Alati za učenje</vt:lpstr>
      <vt:lpstr>NEĆEMO koristiti tablet za  pisanje</vt:lpstr>
      <vt:lpstr>Primjeri</vt:lpstr>
      <vt:lpstr>Tiskani udžbenik</vt:lpstr>
      <vt:lpstr>Bilježnica</vt:lpstr>
      <vt:lpstr>Digitalni alati u  nastavi</vt:lpstr>
      <vt:lpstr>PowerPoint prezentacija</vt:lpstr>
      <vt:lpstr>Iz roditeljskog kuta</vt:lpstr>
      <vt:lpstr>Ne u krevet  s  tabletom</vt:lpstr>
      <vt:lpstr>Napuniti bateriju na  tabletu prije škole</vt:lpstr>
      <vt:lpstr>Čuvati kutiju  i  SIM karticu!</vt:lpstr>
      <vt:lpstr>Zaštita za tablet</vt:lpstr>
      <vt:lpstr>VAŽNO!!!</vt:lpstr>
      <vt:lpstr>Vaša pitanja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Tableti u nastavi</dc:title>
  <dc:creator>Ravnatelj</dc:creator>
  <cp:lastModifiedBy>Drago Gradečak</cp:lastModifiedBy>
  <cp:revision>5</cp:revision>
  <dcterms:created xsi:type="dcterms:W3CDTF">2020-01-29T11:21:19Z</dcterms:created>
  <dcterms:modified xsi:type="dcterms:W3CDTF">2020-02-23T13:46:48Z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2020-01-29T00:00:00Z</vt:filetime>
  </property>
</Properties>
</file>