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webextensions/webextension1.xml" ContentType="application/vnd.ms-office.webextension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6" r:id="rId5"/>
    <p:sldId id="264" r:id="rId6"/>
    <p:sldId id="258" r:id="rId7"/>
    <p:sldId id="259" r:id="rId8"/>
    <p:sldId id="260" r:id="rId9"/>
    <p:sldId id="266" r:id="rId10"/>
    <p:sldId id="261" r:id="rId11"/>
    <p:sldId id="270" r:id="rId12"/>
    <p:sldId id="269" r:id="rId13"/>
    <p:sldId id="267" r:id="rId14"/>
    <p:sldId id="2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8A029-D19A-4FDF-853E-0EE34BBD8B7B}" v="986" dt="2020-01-27T17:37:51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5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0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8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9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1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3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0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youtube.com/watch?v=YQtIoSVLWXU&amp;t=41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425" y="1059341"/>
            <a:ext cx="3848100" cy="22542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4400" b="1">
                <a:solidFill>
                  <a:schemeClr val="bg1"/>
                </a:solidFill>
                <a:latin typeface="Calibri"/>
                <a:cs typeface="Calibri Light"/>
              </a:rPr>
              <a:t>Predstavljanje tableta</a:t>
            </a:r>
            <a:br>
              <a:rPr lang="hr-HR" sz="4400" b="1">
                <a:latin typeface="Calibri"/>
                <a:cs typeface="Calibri Light"/>
              </a:rPr>
            </a:br>
            <a:r>
              <a:rPr lang="hr-HR" sz="4400" b="1">
                <a:solidFill>
                  <a:schemeClr val="bg1"/>
                </a:solidFill>
                <a:latin typeface="Calibri"/>
                <a:cs typeface="Calibri Light"/>
              </a:rPr>
              <a:t>dobivenih u sklopu projekta</a:t>
            </a:r>
            <a:br>
              <a:rPr lang="hr-HR" sz="4400" b="1">
                <a:latin typeface="Calibri"/>
                <a:cs typeface="Calibri Light"/>
              </a:rPr>
            </a:br>
            <a:r>
              <a:rPr lang="hr-HR" sz="4400" b="1">
                <a:solidFill>
                  <a:schemeClr val="bg1"/>
                </a:solidFill>
                <a:latin typeface="Calibri"/>
                <a:cs typeface="Calibri Light"/>
              </a:rPr>
              <a:t>Škola za život</a:t>
            </a:r>
          </a:p>
        </p:txBody>
      </p:sp>
    </p:spTree>
    <p:extLst>
      <p:ext uri="{BB962C8B-B14F-4D97-AF65-F5344CB8AC3E}">
        <p14:creationId xmlns:p14="http://schemas.microsoft.com/office/powerpoint/2010/main" val="414134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C55B-1CA1-444D-9D92-C920BE84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 kakvim je tabletima riječ?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FA0FB-F162-402C-BE91-CFED1C09EC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 err="1">
                <a:ea typeface="+mn-lt"/>
                <a:cs typeface="+mn-lt"/>
              </a:rPr>
              <a:t>Tableti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marke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S&amp;T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imaju</a:t>
            </a:r>
            <a:r>
              <a:rPr lang="en-US" dirty="0">
                <a:ea typeface="+mn-lt"/>
                <a:cs typeface="+mn-lt"/>
              </a:rPr>
              <a:t> 3 GB </a:t>
            </a:r>
            <a:r>
              <a:rPr lang="hr-HR" dirty="0">
                <a:ea typeface="+mn-lt"/>
                <a:cs typeface="+mn-lt"/>
              </a:rPr>
              <a:t>RAM memorije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32 GB </a:t>
            </a:r>
            <a:r>
              <a:rPr lang="en-US" dirty="0" err="1">
                <a:ea typeface="+mn-lt"/>
                <a:cs typeface="+mn-lt"/>
              </a:rPr>
              <a:t>mjesta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pohranu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hr-HR" dirty="0">
                <a:ea typeface="+mn-lt"/>
                <a:cs typeface="+mn-lt"/>
              </a:rPr>
              <a:t>s obzirom na to</a:t>
            </a:r>
            <a:r>
              <a:rPr lang="en-US" dirty="0">
                <a:ea typeface="+mn-lt"/>
                <a:cs typeface="+mn-lt"/>
              </a:rPr>
              <a:t> da se </a:t>
            </a:r>
            <a:r>
              <a:rPr lang="en-US" dirty="0" err="1">
                <a:ea typeface="+mn-lt"/>
                <a:cs typeface="+mn-lt"/>
              </a:rPr>
              <a:t>digitalni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sadržaji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mogu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koristiti</a:t>
            </a:r>
            <a:r>
              <a:rPr lang="en-US" dirty="0">
                <a:ea typeface="+mn-lt"/>
                <a:cs typeface="+mn-lt"/>
              </a:rPr>
              <a:t> offline, </a:t>
            </a:r>
            <a:r>
              <a:rPr lang="en-US" dirty="0" err="1">
                <a:ea typeface="+mn-lt"/>
                <a:cs typeface="+mn-lt"/>
              </a:rPr>
              <a:t>rade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interneta</a:t>
            </a:r>
            <a:endParaRPr lang="en-US" dirty="0">
              <a:cs typeface="Calibri" panose="020F0502020204030204"/>
            </a:endParaRPr>
          </a:p>
          <a:p>
            <a:r>
              <a:rPr lang="en-US" dirty="0" err="1">
                <a:ea typeface="+mn-lt"/>
                <a:cs typeface="+mn-lt"/>
              </a:rPr>
              <a:t>Imaju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bateriju</a:t>
            </a:r>
            <a:r>
              <a:rPr lang="en-US" dirty="0">
                <a:ea typeface="+mn-lt"/>
                <a:cs typeface="+mn-lt"/>
              </a:rPr>
              <a:t> od 8.000 </a:t>
            </a:r>
            <a:r>
              <a:rPr lang="en-US" dirty="0" err="1">
                <a:ea typeface="+mn-lt"/>
                <a:cs typeface="+mn-lt"/>
              </a:rPr>
              <a:t>mAh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koja</a:t>
            </a:r>
            <a:r>
              <a:rPr lang="en-US" dirty="0">
                <a:ea typeface="+mn-lt"/>
                <a:cs typeface="+mn-lt"/>
              </a:rPr>
              <a:t> bi </a:t>
            </a:r>
            <a:r>
              <a:rPr lang="en-US" dirty="0" err="1">
                <a:ea typeface="+mn-lt"/>
                <a:cs typeface="+mn-lt"/>
              </a:rPr>
              <a:t>trebala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trajati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deset</a:t>
            </a:r>
            <a:r>
              <a:rPr lang="en-US" dirty="0">
                <a:ea typeface="+mn-lt"/>
                <a:cs typeface="+mn-lt"/>
              </a:rPr>
              <a:t> sati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Imaju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osmojezgreni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procesor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Android </a:t>
            </a:r>
            <a:r>
              <a:rPr lang="en-US" dirty="0" err="1">
                <a:ea typeface="+mn-lt"/>
                <a:cs typeface="+mn-lt"/>
              </a:rPr>
              <a:t>operativni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sustav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Na internet se </a:t>
            </a:r>
            <a:r>
              <a:rPr lang="en-US" dirty="0" err="1">
                <a:ea typeface="+mn-lt"/>
                <a:cs typeface="+mn-lt"/>
              </a:rPr>
              <a:t>može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povezati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putem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WiFi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mreže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putem</a:t>
            </a:r>
            <a:r>
              <a:rPr lang="en-US" dirty="0">
                <a:ea typeface="+mn-lt"/>
                <a:cs typeface="+mn-lt"/>
              </a:rPr>
              <a:t> LTE </a:t>
            </a:r>
            <a:r>
              <a:rPr lang="en-US" dirty="0" err="1">
                <a:ea typeface="+mn-lt"/>
                <a:cs typeface="+mn-lt"/>
              </a:rPr>
              <a:t>mreže</a:t>
            </a:r>
            <a:r>
              <a:rPr lang="hr-HR" dirty="0">
                <a:ea typeface="+mn-lt"/>
                <a:cs typeface="+mn-lt"/>
              </a:rPr>
              <a:t> (SIM kartica)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Kamera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ima</a:t>
            </a:r>
            <a:r>
              <a:rPr lang="en-US" dirty="0">
                <a:ea typeface="+mn-lt"/>
                <a:cs typeface="+mn-lt"/>
              </a:rPr>
              <a:t> 2 </a:t>
            </a:r>
            <a:r>
              <a:rPr lang="en-US" dirty="0" err="1">
                <a:ea typeface="+mn-lt"/>
                <a:cs typeface="+mn-lt"/>
              </a:rPr>
              <a:t>megapiksela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Maskice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omogućavaju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preklapanje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tri </a:t>
            </a:r>
            <a:r>
              <a:rPr lang="en-US" dirty="0" err="1">
                <a:ea typeface="+mn-lt"/>
                <a:cs typeface="+mn-lt"/>
              </a:rPr>
              <a:t>načina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dolaze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četiri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boje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logotip</a:t>
            </a:r>
            <a:r>
              <a:rPr lang="hr-HR" dirty="0">
                <a:ea typeface="+mn-lt"/>
                <a:cs typeface="+mn-lt"/>
              </a:rPr>
              <a:t>om</a:t>
            </a:r>
            <a:r>
              <a:rPr lang="en-US" dirty="0">
                <a:ea typeface="+mn-lt"/>
                <a:cs typeface="+mn-lt"/>
              </a:rPr>
              <a:t> ‘</a:t>
            </a:r>
            <a:r>
              <a:rPr lang="en-US" dirty="0" err="1">
                <a:ea typeface="+mn-lt"/>
                <a:cs typeface="+mn-lt"/>
              </a:rPr>
              <a:t>Škole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</a:t>
            </a:r>
            <a:r>
              <a:rPr lang="en-US" dirty="0">
                <a:ea typeface="+mn-lt"/>
                <a:cs typeface="+mn-lt"/>
              </a:rPr>
              <a:t>’.</a:t>
            </a:r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898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Object 3">
                <a:extLst>
                  <a:ext uri="{FF2B5EF4-FFF2-40B4-BE49-F238E27FC236}">
                    <a16:creationId xmlns:a16="http://schemas.microsoft.com/office/drawing/2014/main" id="{247F2C74-62C0-42D4-B054-16CCE9E0BF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0911173"/>
                  </p:ext>
                </p:extLst>
              </p:nvPr>
            </p:nvGraphicFramePr>
            <p:xfrm>
              <a:off x="1245658" y="762613"/>
              <a:ext cx="10278836" cy="5438607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Object 3">
                <a:extLst>
                  <a:ext uri="{FF2B5EF4-FFF2-40B4-BE49-F238E27FC236}">
                    <a16:creationId xmlns:a16="http://schemas.microsoft.com/office/drawing/2014/main" xmlns="" id="{247F2C74-62C0-42D4-B054-16CCE9E0BF8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58" y="762613"/>
                <a:ext cx="10278836" cy="5438607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kstniOkvir 1"/>
          <p:cNvSpPr txBox="1"/>
          <p:nvPr/>
        </p:nvSpPr>
        <p:spPr>
          <a:xfrm>
            <a:off x="1159727" y="100361"/>
            <a:ext cx="10364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Ovaj slajd sadrži ugrađen videozapis – recenziju tableta (</a:t>
            </a:r>
            <a:r>
              <a:rPr lang="hr-HR" dirty="0">
                <a:hlinkClick r:id="rId4"/>
              </a:rPr>
              <a:t>https://www.youtube.com/watch?v=YQtIoSVLWXU&amp;t=41s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063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2F4CE3-52DA-480C-A2F9-14746B53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311"/>
            <a:ext cx="10515600" cy="861509"/>
          </a:xfrm>
        </p:spPr>
        <p:txBody>
          <a:bodyPr/>
          <a:lstStyle/>
          <a:p>
            <a:r>
              <a:rPr lang="hr-HR" dirty="0"/>
              <a:t>Razlog organiziranja RS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44387E-1D67-4556-921B-8E5B10075D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7629" y="1092819"/>
            <a:ext cx="11389400" cy="5519853"/>
          </a:xfrm>
        </p:spPr>
        <p:txBody>
          <a:bodyPr>
            <a:noAutofit/>
          </a:bodyPr>
          <a:lstStyle/>
          <a:p>
            <a:r>
              <a:rPr lang="hr-HR" sz="3200" dirty="0"/>
              <a:t>Svrha sastanaka je informirati učitelje i roditelje učenika 1., 5. i 7. razreda osnovne škole o ključnim promjenama koje donosi </a:t>
            </a:r>
            <a:r>
              <a:rPr lang="hr-HR" sz="3200" dirty="0" err="1"/>
              <a:t>kurikulumski</a:t>
            </a:r>
            <a:r>
              <a:rPr lang="hr-HR" sz="3200" dirty="0"/>
              <a:t> pristup nastavi uz upotrebu tableta u školi i kod kuće te na koji će se način to odraziti na učenike i školsku svakodnevicu.</a:t>
            </a:r>
          </a:p>
          <a:p>
            <a:r>
              <a:rPr lang="hr-HR" sz="3200" dirty="0"/>
              <a:t>Želimo učitelje i roditelje pobliže upoznati s:</a:t>
            </a:r>
          </a:p>
          <a:p>
            <a:pPr marL="457200" lvl="1" indent="0">
              <a:buNone/>
            </a:pPr>
            <a:r>
              <a:rPr lang="hr-HR" sz="3200" dirty="0"/>
              <a:t>- načinom korištenja uređaja,</a:t>
            </a:r>
          </a:p>
          <a:p>
            <a:pPr marL="457200" lvl="1" indent="0">
              <a:buNone/>
            </a:pPr>
            <a:r>
              <a:rPr lang="hr-HR" sz="3200" dirty="0"/>
              <a:t>- postupcima u slučaju eventualnih oštećenja tableta</a:t>
            </a:r>
          </a:p>
          <a:p>
            <a:pPr marL="0" indent="0">
              <a:buNone/>
            </a:pPr>
            <a:r>
              <a:rPr lang="hr-HR" sz="3200" dirty="0"/>
              <a:t>       i istaknuti koliko je važno kontinuirano poticati učenike da se</a:t>
            </a:r>
          </a:p>
          <a:p>
            <a:pPr marL="0" indent="0">
              <a:buNone/>
            </a:pPr>
            <a:r>
              <a:rPr lang="hr-HR" sz="3200" dirty="0"/>
              <a:t>       </a:t>
            </a:r>
            <a:r>
              <a:rPr lang="hr-HR" sz="3200" b="1" dirty="0"/>
              <a:t>odgovorno</a:t>
            </a:r>
            <a:r>
              <a:rPr lang="hr-HR" sz="3200" dirty="0"/>
              <a:t> i </a:t>
            </a:r>
            <a:r>
              <a:rPr lang="hr-HR" sz="3200" b="1" dirty="0"/>
              <a:t>svrsishodno</a:t>
            </a:r>
            <a:r>
              <a:rPr lang="hr-HR" sz="3200" dirty="0"/>
              <a:t> koriste programima i </a:t>
            </a:r>
            <a:r>
              <a:rPr lang="hr-HR" sz="3200" dirty="0" err="1"/>
              <a:t>tablet</a:t>
            </a:r>
            <a:endParaRPr lang="hr-HR" sz="3200" dirty="0"/>
          </a:p>
          <a:p>
            <a:pPr marL="0" indent="0">
              <a:buNone/>
            </a:pPr>
            <a:r>
              <a:rPr lang="hr-HR" sz="3200" dirty="0"/>
              <a:t>       uređajima. </a:t>
            </a:r>
          </a:p>
        </p:txBody>
      </p:sp>
    </p:spTree>
    <p:extLst>
      <p:ext uri="{BB962C8B-B14F-4D97-AF65-F5344CB8AC3E}">
        <p14:creationId xmlns:p14="http://schemas.microsoft.com/office/powerpoint/2010/main" val="155894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Javna nabava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" y="1777646"/>
            <a:ext cx="10629900" cy="43398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b="1">
                <a:ea typeface="+mn-lt"/>
                <a:cs typeface="+mn-lt"/>
              </a:rPr>
              <a:t>Ministarstvo znanosti i obrazovanja </a:t>
            </a:r>
            <a:r>
              <a:rPr lang="hr-HR">
                <a:ea typeface="+mn-lt"/>
                <a:cs typeface="+mn-lt"/>
              </a:rPr>
              <a:t>nabavilo je </a:t>
            </a:r>
            <a:r>
              <a:rPr lang="hr-HR"/>
              <a:t>tablete za učenike</a:t>
            </a:r>
            <a:br>
              <a:rPr lang="hr-HR"/>
            </a:br>
            <a:r>
              <a:rPr lang="hr-HR"/>
              <a:t>prvih, petih i sedmih razreda u školskoj godini 2019./2020. u sklopu </a:t>
            </a:r>
            <a:br>
              <a:rPr lang="hr-HR"/>
            </a:br>
            <a:r>
              <a:rPr lang="hr-HR"/>
              <a:t>projekta</a:t>
            </a:r>
            <a:r>
              <a:rPr lang="hr-HR">
                <a:ea typeface="+mn-lt"/>
                <a:cs typeface="+mn-lt"/>
              </a:rPr>
              <a:t> </a:t>
            </a:r>
            <a:r>
              <a:rPr lang="hr-HR" b="1">
                <a:ea typeface="+mn-lt"/>
                <a:cs typeface="+mn-lt"/>
              </a:rPr>
              <a:t>Podrška provedbi Cjelovite </a:t>
            </a:r>
            <a:r>
              <a:rPr lang="hr-HR" b="1" err="1">
                <a:ea typeface="+mn-lt"/>
                <a:cs typeface="+mn-lt"/>
              </a:rPr>
              <a:t>kurikularne</a:t>
            </a:r>
            <a:r>
              <a:rPr lang="hr-HR" b="1">
                <a:ea typeface="+mn-lt"/>
                <a:cs typeface="+mn-lt"/>
              </a:rPr>
              <a:t> reforme Škola za život – faza II (CKR II) </a:t>
            </a:r>
            <a:r>
              <a:rPr lang="hr-HR">
                <a:ea typeface="+mn-lt"/>
                <a:cs typeface="+mn-lt"/>
              </a:rPr>
              <a:t>sufinanciranog u okviru </a:t>
            </a:r>
            <a:r>
              <a:rPr lang="hr-HR" b="1">
                <a:ea typeface="+mn-lt"/>
                <a:cs typeface="+mn-lt"/>
              </a:rPr>
              <a:t>Operativnog programa Učinkoviti ljudski potencijali 2014. – 2020. Europskog socijalnog fonda </a:t>
            </a:r>
            <a:endParaRPr lang="hr-HR">
              <a:ea typeface="+mn-lt"/>
              <a:cs typeface="+mn-lt"/>
            </a:endParaRPr>
          </a:p>
          <a:p>
            <a:r>
              <a:rPr lang="hr-HR" b="1">
                <a:ea typeface="+mn-lt"/>
                <a:cs typeface="+mn-lt"/>
              </a:rPr>
              <a:t>Središnji državni ured za središnju javnu nabavu</a:t>
            </a:r>
            <a:r>
              <a:rPr lang="hr-HR">
                <a:ea typeface="+mn-lt"/>
                <a:cs typeface="+mn-lt"/>
              </a:rPr>
              <a:t> </a:t>
            </a:r>
            <a:r>
              <a:rPr lang="hr-HR">
                <a:latin typeface="Calibri"/>
                <a:ea typeface="+mn-lt"/>
                <a:cs typeface="Calibri Light"/>
              </a:rPr>
              <a:t>proveo je javnu nabavu tableta </a:t>
            </a:r>
            <a:r>
              <a:rPr lang="hr-HR">
                <a:ea typeface="+mn-lt"/>
                <a:cs typeface="+mn-lt"/>
              </a:rPr>
              <a:t>u suradnji sa </a:t>
            </a:r>
            <a:r>
              <a:rPr lang="hr-HR" b="1">
                <a:ea typeface="+mn-lt"/>
                <a:cs typeface="+mn-lt"/>
              </a:rPr>
              <a:t>Središnjim državnim uredom za digitalno društvo</a:t>
            </a:r>
            <a:r>
              <a:rPr lang="hr-HR">
                <a:ea typeface="+mn-lt"/>
                <a:cs typeface="+mn-lt"/>
              </a:rPr>
              <a:t> i </a:t>
            </a:r>
            <a:r>
              <a:rPr lang="hr-HR" b="1">
                <a:ea typeface="+mn-lt"/>
                <a:cs typeface="+mn-lt"/>
              </a:rPr>
              <a:t>Ministarstvom znanosti i obrazovanja</a:t>
            </a:r>
            <a:r>
              <a:rPr lang="hr-HR">
                <a:ea typeface="+mn-lt"/>
                <a:cs typeface="+mn-lt"/>
              </a:rPr>
              <a:t>, u skladu s pravilima </a:t>
            </a:r>
            <a:r>
              <a:rPr lang="hr-HR" b="1">
                <a:ea typeface="+mn-lt"/>
                <a:cs typeface="+mn-lt"/>
              </a:rPr>
              <a:t>europskih fondova</a:t>
            </a:r>
            <a:r>
              <a:rPr lang="hr-HR">
                <a:ea typeface="+mn-lt"/>
                <a:cs typeface="+mn-lt"/>
              </a:rPr>
              <a:t> te u skladu sa </a:t>
            </a:r>
            <a:r>
              <a:rPr lang="hr-HR" b="1">
                <a:ea typeface="+mn-lt"/>
                <a:cs typeface="+mn-lt"/>
              </a:rPr>
              <a:t>Zakonom o javnoj nabavi</a:t>
            </a:r>
            <a:r>
              <a:rPr lang="hr-HR">
                <a:ea typeface="+mn-lt"/>
                <a:cs typeface="+mn-lt"/>
              </a:rPr>
              <a:t>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03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a typeface="+mj-lt"/>
                <a:cs typeface="+mj-lt"/>
              </a:rPr>
              <a:t>Isporuka tableta</a:t>
            </a:r>
            <a:endParaRPr lang="hr-HR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0684" y="1690688"/>
            <a:ext cx="10830388" cy="43875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b="1" dirty="0">
                <a:ea typeface="+mn-lt"/>
                <a:cs typeface="+mn-lt"/>
              </a:rPr>
              <a:t>Isporuka prve grupe</a:t>
            </a:r>
            <a:r>
              <a:rPr lang="hr-HR" dirty="0">
                <a:ea typeface="+mn-lt"/>
                <a:cs typeface="+mn-lt"/>
              </a:rPr>
              <a:t> započela je 16.12. 2019. i trajala do 14.1.2020. za</a:t>
            </a:r>
            <a:endParaRPr lang="hr-HR" dirty="0">
              <a:cs typeface="Calibri"/>
            </a:endParaRPr>
          </a:p>
          <a:p>
            <a:pPr lvl="1">
              <a:buFontTx/>
              <a:buChar char="-"/>
            </a:pPr>
            <a:r>
              <a:rPr lang="hr-HR" sz="2800" dirty="0">
                <a:ea typeface="+mn-lt"/>
                <a:cs typeface="+mn-lt"/>
              </a:rPr>
              <a:t>sve učenike koji su peti ili sedmi razred u 2019./2020.</a:t>
            </a:r>
          </a:p>
          <a:p>
            <a:pPr lvl="1">
              <a:buFontTx/>
              <a:buChar char="-"/>
            </a:pPr>
            <a:r>
              <a:rPr lang="hr-HR" sz="2800" dirty="0">
                <a:ea typeface="+mn-lt"/>
                <a:cs typeface="+mn-lt"/>
              </a:rPr>
              <a:t>učenike prvih razreda (2019./2020.) u omjeru 1 </a:t>
            </a:r>
            <a:r>
              <a:rPr lang="hr-HR" sz="2800" dirty="0" err="1">
                <a:ea typeface="+mn-lt"/>
                <a:cs typeface="+mn-lt"/>
              </a:rPr>
              <a:t>tablet</a:t>
            </a:r>
            <a:r>
              <a:rPr lang="hr-HR" sz="2800" dirty="0">
                <a:ea typeface="+mn-lt"/>
                <a:cs typeface="+mn-lt"/>
              </a:rPr>
              <a:t> na 4 učenika</a:t>
            </a:r>
          </a:p>
        </p:txBody>
      </p:sp>
    </p:spTree>
    <p:extLst>
      <p:ext uri="{BB962C8B-B14F-4D97-AF65-F5344CB8AC3E}">
        <p14:creationId xmlns:p14="http://schemas.microsoft.com/office/powerpoint/2010/main" val="249744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Zaduživanje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451728"/>
            <a:ext cx="10700208" cy="504114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400" b="1" dirty="0"/>
              <a:t>Ravnatelj </a:t>
            </a:r>
            <a:r>
              <a:rPr lang="hr-HR" sz="2400" dirty="0"/>
              <a:t>odlučuje o distribuciji i </a:t>
            </a:r>
            <a:r>
              <a:rPr lang="hr-HR" sz="2400" b="1" dirty="0"/>
              <a:t>načinu zaduživanja tableta u školi</a:t>
            </a:r>
          </a:p>
          <a:p>
            <a:r>
              <a:rPr lang="hr-HR" sz="2400" b="1" dirty="0"/>
              <a:t>Za učenike petih i sedmih razreda </a:t>
            </a:r>
            <a:r>
              <a:rPr lang="hr-HR" sz="2400" dirty="0"/>
              <a:t>planirano je individualno korištenje tableta te ih učenici mogu koristiti i u školi i kod kuće </a:t>
            </a:r>
          </a:p>
          <a:p>
            <a:r>
              <a:rPr lang="hr-HR" sz="2400" dirty="0">
                <a:ea typeface="+mn-lt"/>
                <a:cs typeface="+mn-lt"/>
              </a:rPr>
              <a:t>Škola će za ovu školsku godinu </a:t>
            </a:r>
            <a:r>
              <a:rPr lang="hr-HR" sz="2400" b="1" dirty="0">
                <a:ea typeface="+mn-lt"/>
                <a:cs typeface="+mn-lt"/>
              </a:rPr>
              <a:t>dati tablete na korištenje</a:t>
            </a:r>
            <a:r>
              <a:rPr lang="hr-HR" sz="2400" dirty="0">
                <a:ea typeface="+mn-lt"/>
                <a:cs typeface="+mn-lt"/>
              </a:rPr>
              <a:t> učenicima </a:t>
            </a:r>
            <a:r>
              <a:rPr lang="hr-HR" sz="2400" b="1" dirty="0">
                <a:ea typeface="+mn-lt"/>
                <a:cs typeface="+mn-lt"/>
              </a:rPr>
              <a:t>5. i 7. razreda</a:t>
            </a:r>
            <a:r>
              <a:rPr lang="hr-HR" sz="2400" dirty="0">
                <a:ea typeface="+mn-lt"/>
                <a:cs typeface="+mn-lt"/>
              </a:rPr>
              <a:t> koji će ih </a:t>
            </a:r>
            <a:r>
              <a:rPr lang="hr-HR" sz="2400" b="1" dirty="0">
                <a:ea typeface="+mn-lt"/>
                <a:cs typeface="+mn-lt"/>
              </a:rPr>
              <a:t>koristiti više godina</a:t>
            </a:r>
            <a:r>
              <a:rPr lang="hr-HR" sz="2400" dirty="0">
                <a:ea typeface="+mn-lt"/>
                <a:cs typeface="+mn-lt"/>
              </a:rPr>
              <a:t> odnosno </a:t>
            </a:r>
            <a:r>
              <a:rPr lang="hr-HR" sz="2400" b="1" dirty="0">
                <a:ea typeface="+mn-lt"/>
                <a:cs typeface="+mn-lt"/>
              </a:rPr>
              <a:t>do kraja njihovog osnovnog obrazovanja</a:t>
            </a:r>
            <a:r>
              <a:rPr lang="hr-HR" sz="2400" dirty="0">
                <a:ea typeface="+mn-lt"/>
                <a:cs typeface="+mn-lt"/>
              </a:rPr>
              <a:t> </a:t>
            </a:r>
          </a:p>
          <a:p>
            <a:r>
              <a:rPr lang="hr-HR" sz="2400" dirty="0"/>
              <a:t>Tableti koji su planirani za učenike nižih razreda u pravilu ostaju u školi</a:t>
            </a:r>
          </a:p>
          <a:p>
            <a:r>
              <a:rPr lang="hr-HR" sz="2400" b="1" dirty="0">
                <a:ea typeface="+mn-lt"/>
                <a:cs typeface="+mn-lt"/>
              </a:rPr>
              <a:t>Učenici od 1. do 4. razreda osnovne škole</a:t>
            </a:r>
            <a:r>
              <a:rPr lang="hr-HR" sz="2400" dirty="0">
                <a:ea typeface="+mn-lt"/>
                <a:cs typeface="+mn-lt"/>
              </a:rPr>
              <a:t> u nastavi će koristiti tablete pod nadzorom učitelja i u grupnom radu </a:t>
            </a:r>
            <a:r>
              <a:rPr lang="hr-HR" sz="2400" b="1" dirty="0">
                <a:ea typeface="+mn-lt"/>
                <a:cs typeface="+mn-lt"/>
              </a:rPr>
              <a:t>u omjeru 4 učenika na 1 </a:t>
            </a:r>
            <a:r>
              <a:rPr lang="hr-HR" sz="2400" b="1" dirty="0" err="1">
                <a:ea typeface="+mn-lt"/>
                <a:cs typeface="+mn-lt"/>
              </a:rPr>
              <a:t>tablet</a:t>
            </a:r>
            <a:endParaRPr lang="hr-HR" sz="2400" dirty="0">
              <a:ea typeface="+mn-lt"/>
              <a:cs typeface="+mn-lt"/>
            </a:endParaRPr>
          </a:p>
          <a:p>
            <a:r>
              <a:rPr lang="hr-HR" sz="2400" dirty="0">
                <a:ea typeface="+mn-lt"/>
                <a:cs typeface="+mn-lt"/>
              </a:rPr>
              <a:t>Dinamiku korištenja tableta definirat će sam učitelj ovisno o planiranom nastavnom procesu</a:t>
            </a:r>
            <a:r>
              <a:rPr lang="hr-HR" sz="2400" dirty="0"/>
              <a:t> kako bi učenici pomoću tableta ostvarili odgojno-obrazovne ishode </a:t>
            </a:r>
          </a:p>
          <a:p>
            <a:r>
              <a:rPr lang="hr-HR" sz="2400" dirty="0"/>
              <a:t>Prilikom planiranja nastave važno je uzeti u obzir opterećenja školskih torba te se ne preporuča istovremeno nošenje tableta i udžbenika</a:t>
            </a:r>
            <a:endParaRPr lang="hr-HR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491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Postupci u slučaju oštećenja tableta</a:t>
            </a:r>
            <a:endParaRPr lang="hr-HR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1752594"/>
            <a:ext cx="10394707" cy="448795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r-HR" b="1" dirty="0"/>
              <a:t>Ravnatelj </a:t>
            </a:r>
            <a:r>
              <a:rPr lang="hr-HR" dirty="0"/>
              <a:t>odlučuje o eventualnoj </a:t>
            </a:r>
            <a:r>
              <a:rPr lang="hr-HR" b="1" dirty="0"/>
              <a:t>nadoknadi štete </a:t>
            </a:r>
            <a:r>
              <a:rPr lang="hr-HR" dirty="0"/>
              <a:t>za njihovo namjerno oštećivanje koje ne pokriva garancija</a:t>
            </a:r>
          </a:p>
          <a:p>
            <a:r>
              <a:rPr lang="hr-HR" dirty="0"/>
              <a:t>Svaki </a:t>
            </a:r>
            <a:r>
              <a:rPr lang="hr-HR" dirty="0" err="1"/>
              <a:t>tablet</a:t>
            </a:r>
            <a:r>
              <a:rPr lang="hr-HR" dirty="0"/>
              <a:t> opremljen je i </a:t>
            </a:r>
            <a:r>
              <a:rPr lang="hr-HR" b="1" dirty="0"/>
              <a:t>dodatnom zaštitnom navlakom </a:t>
            </a:r>
            <a:r>
              <a:rPr lang="hr-HR" dirty="0"/>
              <a:t>kako bi se spriječilo pucanje zaslona</a:t>
            </a:r>
          </a:p>
          <a:p>
            <a:r>
              <a:rPr lang="hr-HR" dirty="0"/>
              <a:t>Razrednik će roditeljima podijeliti </a:t>
            </a:r>
            <a:r>
              <a:rPr lang="hr-HR" b="1" dirty="0"/>
              <a:t>REVERS ZA TABLETNI UREĐAJ I SIM KARTICU </a:t>
            </a:r>
            <a:r>
              <a:rPr lang="hr-HR" dirty="0"/>
              <a:t>u kojem je između ostalog navedeno i sljedeće: </a:t>
            </a:r>
            <a:r>
              <a:rPr lang="hr-HR" b="1" dirty="0"/>
              <a:t>„</a:t>
            </a:r>
            <a:r>
              <a:rPr lang="hr-HR" dirty="0"/>
              <a:t>Obvezujem se da će moje dijete čuvati i odgovorno se odnositi prema dobivenom uređaju te će ga uščuvanog vratiti razrednici/razredniku na kraju nastavne godine ili po prestanku statusa učenika u Školi. U slučaju da će uređaj biti uništen, oštećen ili izgubljen obvezujem se nadoknaditi štetu.</a:t>
            </a:r>
            <a:r>
              <a:rPr lang="hr-HR" b="1" dirty="0"/>
              <a:t>”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930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a typeface="+mj-lt"/>
                <a:cs typeface="+mj-lt"/>
              </a:rPr>
              <a:t>Spajanje tableta na internet</a:t>
            </a:r>
            <a:endParaRPr lang="hr-HR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9293" y="1557522"/>
            <a:ext cx="10892901" cy="450592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/>
              <a:t>Tableti će se najčešće </a:t>
            </a:r>
            <a:r>
              <a:rPr lang="hr-HR" b="1" dirty="0"/>
              <a:t>spajati na bežičnu mrežu</a:t>
            </a:r>
            <a:r>
              <a:rPr lang="hr-HR" dirty="0"/>
              <a:t>, ali svaki ima mogućnost korištenja </a:t>
            </a:r>
            <a:r>
              <a:rPr lang="hr-HR" b="1" dirty="0"/>
              <a:t>SIM kartica </a:t>
            </a:r>
            <a:r>
              <a:rPr lang="hr-HR" dirty="0"/>
              <a:t>od ponuđenih </a:t>
            </a:r>
            <a:r>
              <a:rPr lang="hr-HR" dirty="0" err="1"/>
              <a:t>teleoperatera</a:t>
            </a:r>
            <a:r>
              <a:rPr lang="hr-HR" dirty="0"/>
              <a:t> (</a:t>
            </a:r>
            <a:r>
              <a:rPr lang="hr-HR" dirty="0" err="1"/>
              <a:t>A1</a:t>
            </a:r>
            <a:r>
              <a:rPr lang="hr-HR" dirty="0"/>
              <a:t> ili Tele2)</a:t>
            </a:r>
            <a:endParaRPr lang="hr-HR" sz="2800" dirty="0"/>
          </a:p>
          <a:p>
            <a:r>
              <a:rPr lang="hr-HR" dirty="0"/>
              <a:t>Uz dostavljene SIM kartice </a:t>
            </a:r>
            <a:r>
              <a:rPr lang="hr-HR" dirty="0" err="1"/>
              <a:t>teleoperateri</a:t>
            </a:r>
            <a:r>
              <a:rPr lang="hr-HR" dirty="0"/>
              <a:t> dostavljaju i detaljnije opise svojih ponuda, koje između ostalog uključuju:</a:t>
            </a:r>
            <a:endParaRPr lang="hr-HR" dirty="0">
              <a:cs typeface="Calibri"/>
            </a:endParaRPr>
          </a:p>
          <a:p>
            <a:pPr lvl="1"/>
            <a:r>
              <a:rPr lang="hr-HR" dirty="0"/>
              <a:t>2,5 GB podatkovnog prometa mjesečno tijekom 12 mjeseci (svaki mjesec) bez naplate</a:t>
            </a:r>
            <a:endParaRPr lang="hr-HR" dirty="0">
              <a:cs typeface="Calibri"/>
            </a:endParaRPr>
          </a:p>
          <a:p>
            <a:pPr lvl="1"/>
            <a:r>
              <a:rPr lang="hr-HR" dirty="0"/>
              <a:t>Pristup bez naplate omogućen je internetskim stranicama s obrazovnim sadržajem izdavačkih kuća koje sudjeluju u obrazovnoj reformi</a:t>
            </a:r>
            <a:endParaRPr lang="hr-HR" dirty="0">
              <a:cs typeface="Calibri"/>
            </a:endParaRPr>
          </a:p>
          <a:p>
            <a:r>
              <a:rPr lang="hr-HR" dirty="0"/>
              <a:t>Za korištenje navedenih mogućnosti korisnik mora </a:t>
            </a:r>
            <a:r>
              <a:rPr lang="hr-HR" b="1" dirty="0"/>
              <a:t>imati jedinstveni elektronički identitet u sustavu </a:t>
            </a:r>
            <a:r>
              <a:rPr lang="hr-HR" b="1" dirty="0" err="1"/>
              <a:t>AAI@EduHr</a:t>
            </a:r>
            <a:r>
              <a:rPr lang="hr-HR" dirty="0"/>
              <a:t>, koji dobiva u školi.</a:t>
            </a:r>
          </a:p>
        </p:txBody>
      </p:sp>
    </p:spTree>
    <p:extLst>
      <p:ext uri="{BB962C8B-B14F-4D97-AF65-F5344CB8AC3E}">
        <p14:creationId xmlns:p14="http://schemas.microsoft.com/office/powerpoint/2010/main" val="150722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94771" y="122663"/>
            <a:ext cx="4650058" cy="620171"/>
          </a:xfrm>
        </p:spPr>
        <p:txBody>
          <a:bodyPr>
            <a:normAutofit/>
          </a:bodyPr>
          <a:lstStyle/>
          <a:p>
            <a:r>
              <a:rPr lang="hr-HR" sz="3700" dirty="0"/>
              <a:t>Nenaplatne domene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46410" y="1825624"/>
            <a:ext cx="5473390" cy="4920863"/>
          </a:xfrm>
        </p:spPr>
        <p:txBody>
          <a:bodyPr>
            <a:normAutofit fontScale="92500"/>
          </a:bodyPr>
          <a:lstStyle/>
          <a:p>
            <a:r>
              <a:rPr lang="hr-HR" dirty="0"/>
              <a:t>CARNET -skole.hr, e-skole.hr, carnet.hr, sve usluge koje se nalaze na domeni edu.hr</a:t>
            </a:r>
          </a:p>
          <a:p>
            <a:r>
              <a:rPr lang="hr-HR" dirty="0"/>
              <a:t>Alfa d.d. -mozaweb.com,  alfaportal.hr</a:t>
            </a:r>
          </a:p>
          <a:p>
            <a:r>
              <a:rPr lang="hr-HR" dirty="0"/>
              <a:t>Element d.o.o. -element.hr, ele-udzbenik.hr, e-udzbenik.hr, elematika.hr</a:t>
            </a:r>
          </a:p>
          <a:p>
            <a:r>
              <a:rPr lang="hr-HR" dirty="0"/>
              <a:t>Kršćanska sadašnjost -udzbenici.ks.hr</a:t>
            </a:r>
          </a:p>
          <a:p>
            <a:r>
              <a:rPr lang="hr-HR" dirty="0"/>
              <a:t>Udžbenik.hr -udzbenik.hr</a:t>
            </a:r>
          </a:p>
          <a:p>
            <a:r>
              <a:rPr lang="hr-HR" dirty="0" err="1"/>
              <a:t>Oxford</a:t>
            </a:r>
            <a:r>
              <a:rPr lang="hr-HR" dirty="0"/>
              <a:t> - exp.ouponlinepractice.com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46234" cy="4351338"/>
          </a:xfrm>
        </p:spPr>
        <p:txBody>
          <a:bodyPr>
            <a:normAutofit fontScale="92500"/>
          </a:bodyPr>
          <a:lstStyle/>
          <a:p>
            <a:r>
              <a:rPr lang="hr-HR" dirty="0" err="1"/>
              <a:t>Hueber</a:t>
            </a:r>
            <a:r>
              <a:rPr lang="hr-HR" dirty="0"/>
              <a:t> -hueber.de</a:t>
            </a:r>
          </a:p>
          <a:p>
            <a:r>
              <a:rPr lang="hr-HR" dirty="0"/>
              <a:t>Glas koncila -glas-koncila.hr</a:t>
            </a:r>
          </a:p>
          <a:p>
            <a:r>
              <a:rPr lang="hr-HR" dirty="0"/>
              <a:t>Profil </a:t>
            </a:r>
            <a:r>
              <a:rPr lang="hr-HR" dirty="0" err="1"/>
              <a:t>Klett</a:t>
            </a:r>
            <a:r>
              <a:rPr lang="hr-HR" dirty="0"/>
              <a:t> d.o.o. -profil-klett.hr</a:t>
            </a:r>
          </a:p>
          <a:p>
            <a:r>
              <a:rPr lang="hr-HR" dirty="0"/>
              <a:t>Alka script–mozaweb.com i mozabook.com</a:t>
            </a:r>
          </a:p>
          <a:p>
            <a:r>
              <a:rPr lang="hr-HR" dirty="0"/>
              <a:t>Školska knjiga –e-sfera.hr</a:t>
            </a:r>
          </a:p>
          <a:p>
            <a:r>
              <a:rPr lang="hr-HR" dirty="0" err="1"/>
              <a:t>Pearson</a:t>
            </a:r>
            <a:r>
              <a:rPr lang="hr-HR" dirty="0"/>
              <a:t> - http://myenglishlab.pearson-intl.com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221166" y="765136"/>
            <a:ext cx="11597268" cy="1008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500" dirty="0"/>
              <a:t>U nastavku je prikazan popis internetskih domena kojima se može neograničeno pristupati putem dobivene SIM kartice jednog od operatera (Tele2 d.o.o., A1d.o.o. ili Hrvatski Telekom d.d.)</a:t>
            </a:r>
          </a:p>
        </p:txBody>
      </p:sp>
    </p:spTree>
    <p:extLst>
      <p:ext uri="{BB962C8B-B14F-4D97-AF65-F5344CB8AC3E}">
        <p14:creationId xmlns:p14="http://schemas.microsoft.com/office/powerpoint/2010/main" val="207472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ACBF4-D62F-4644-B464-7F0235D94C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435318"/>
            <a:ext cx="10394707" cy="16577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>
                <a:ea typeface="+mn-lt"/>
                <a:cs typeface="+mn-lt"/>
              </a:rPr>
              <a:t>Na </a:t>
            </a:r>
            <a:r>
              <a:rPr lang="en-US" sz="2500" dirty="0" err="1">
                <a:ea typeface="+mn-lt"/>
                <a:cs typeface="+mn-lt"/>
              </a:rPr>
              <a:t>svim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tabletima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postavljen</a:t>
            </a:r>
            <a:r>
              <a:rPr lang="en-US" sz="2500" dirty="0">
                <a:ea typeface="+mn-lt"/>
                <a:cs typeface="+mn-lt"/>
              </a:rPr>
              <a:t> je </a:t>
            </a:r>
            <a:r>
              <a:rPr lang="en-US" sz="2500" b="1" dirty="0">
                <a:ea typeface="+mn-lt"/>
                <a:cs typeface="+mn-lt"/>
              </a:rPr>
              <a:t>PIN </a:t>
            </a:r>
            <a:r>
              <a:rPr lang="hr-HR" sz="2500" b="1" dirty="0">
                <a:ea typeface="+mn-lt"/>
                <a:cs typeface="+mn-lt"/>
              </a:rPr>
              <a:t>1234</a:t>
            </a:r>
          </a:p>
          <a:p>
            <a:r>
              <a:rPr lang="hr-HR" sz="2500" dirty="0">
                <a:ea typeface="+mn-lt"/>
                <a:cs typeface="+mn-lt"/>
              </a:rPr>
              <a:t>Učenici mogu mijenjati PIN. Ako ga zaborave, obrate se administratoru tableta.</a:t>
            </a:r>
            <a:r>
              <a:rPr lang="en-US" sz="2500" dirty="0">
                <a:ea typeface="+mn-lt"/>
                <a:cs typeface="+mn-lt"/>
              </a:rPr>
              <a:t> </a:t>
            </a:r>
            <a:endParaRPr lang="hr-HR" sz="2500" dirty="0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2500" dirty="0" err="1">
                <a:ea typeface="+mn-lt"/>
                <a:cs typeface="+mn-lt"/>
              </a:rPr>
              <a:t>Instaliranje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aplikacija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vrši</a:t>
            </a:r>
            <a:r>
              <a:rPr lang="en-US" sz="2500" dirty="0">
                <a:ea typeface="+mn-lt"/>
                <a:cs typeface="+mn-lt"/>
              </a:rPr>
              <a:t> se </a:t>
            </a:r>
            <a:r>
              <a:rPr lang="en-US" sz="2500" b="1" dirty="0" err="1">
                <a:ea typeface="+mn-lt"/>
                <a:cs typeface="+mn-lt"/>
              </a:rPr>
              <a:t>na</a:t>
            </a:r>
            <a:r>
              <a:rPr lang="en-US" sz="2500" b="1" dirty="0">
                <a:ea typeface="+mn-lt"/>
                <a:cs typeface="+mn-lt"/>
              </a:rPr>
              <a:t> </a:t>
            </a:r>
            <a:r>
              <a:rPr lang="en-US" sz="2500" b="1" dirty="0" err="1">
                <a:ea typeface="+mn-lt"/>
                <a:cs typeface="+mn-lt"/>
              </a:rPr>
              <a:t>daljinu</a:t>
            </a:r>
            <a:r>
              <a:rPr lang="en-US" sz="2500" b="1" dirty="0">
                <a:ea typeface="+mn-lt"/>
                <a:cs typeface="+mn-lt"/>
              </a:rPr>
              <a:t> </a:t>
            </a:r>
            <a:r>
              <a:rPr lang="en-US" sz="2500" dirty="0">
                <a:ea typeface="+mn-lt"/>
                <a:cs typeface="+mn-lt"/>
              </a:rPr>
              <a:t>(</a:t>
            </a:r>
            <a:r>
              <a:rPr lang="hr-HR" sz="2500" dirty="0">
                <a:ea typeface="+mn-lt"/>
                <a:cs typeface="+mn-lt"/>
              </a:rPr>
              <a:t>ako učitelj ima potrebu korištenja aplikacija koje nisu već instalirane – obratiti se administratoru)</a:t>
            </a:r>
            <a:endParaRPr lang="en-US" sz="2500" dirty="0">
              <a:cs typeface="Calibri" panose="020F0502020204030204"/>
            </a:endParaRPr>
          </a:p>
          <a:p>
            <a:r>
              <a:rPr lang="hr-HR" sz="2500" dirty="0">
                <a:ea typeface="+mn-lt"/>
                <a:cs typeface="+mn-lt"/>
              </a:rPr>
              <a:t>Na </a:t>
            </a:r>
            <a:r>
              <a:rPr lang="hr-HR" sz="2500" dirty="0" err="1">
                <a:ea typeface="+mn-lt"/>
                <a:cs typeface="+mn-lt"/>
              </a:rPr>
              <a:t>tablet</a:t>
            </a:r>
            <a:r>
              <a:rPr lang="hr-HR" sz="2500" dirty="0">
                <a:ea typeface="+mn-lt"/>
                <a:cs typeface="+mn-lt"/>
              </a:rPr>
              <a:t> su </a:t>
            </a:r>
            <a:r>
              <a:rPr lang="en-US" sz="2500" dirty="0" err="1">
                <a:ea typeface="+mn-lt"/>
                <a:cs typeface="+mn-lt"/>
              </a:rPr>
              <a:t>instalirane</a:t>
            </a:r>
            <a:r>
              <a:rPr lang="hr-HR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sljedeće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aplikacije</a:t>
            </a:r>
            <a:r>
              <a:rPr lang="en-US" sz="2500" dirty="0">
                <a:ea typeface="+mn-lt"/>
                <a:cs typeface="+mn-lt"/>
              </a:rPr>
              <a:t>:</a:t>
            </a:r>
            <a:endParaRPr lang="en-US" sz="2500" dirty="0"/>
          </a:p>
          <a:p>
            <a:endParaRPr lang="en-US" sz="25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4AC317-2231-47C2-AAA0-19323EF7B8DD}"/>
              </a:ext>
            </a:extLst>
          </p:cNvPr>
          <p:cNvSpPr txBox="1"/>
          <p:nvPr/>
        </p:nvSpPr>
        <p:spPr>
          <a:xfrm>
            <a:off x="1587189" y="3227331"/>
            <a:ext cx="3330497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e-</a:t>
            </a:r>
            <a:r>
              <a:rPr lang="hr-HR" sz="2500" dirty="0" err="1">
                <a:latin typeface="Trebuchet MS"/>
              </a:rPr>
              <a:t>sferaExpress</a:t>
            </a:r>
            <a:endParaRPr lang="en-US" sz="2500" dirty="0" err="1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hr-HR" sz="2500" dirty="0" err="1">
                <a:latin typeface="Trebuchet MS"/>
              </a:rPr>
              <a:t>Digibooks</a:t>
            </a:r>
            <a:r>
              <a:rPr lang="hr-HR" sz="2500" dirty="0">
                <a:latin typeface="Trebuchet MS"/>
              </a:rPr>
              <a:t>	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IZZI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 err="1">
                <a:latin typeface="Trebuchet MS"/>
              </a:rPr>
              <a:t>Matific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 err="1">
                <a:latin typeface="Trebuchet MS"/>
              </a:rPr>
              <a:t>mozaBook</a:t>
            </a:r>
            <a:r>
              <a:rPr lang="hr-HR" sz="2500" dirty="0">
                <a:latin typeface="Trebuchet MS"/>
              </a:rPr>
              <a:t>	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mozaik3D </a:t>
            </a:r>
            <a:r>
              <a:rPr lang="hr-HR" sz="2500" dirty="0" err="1">
                <a:latin typeface="Trebuchet MS"/>
              </a:rPr>
              <a:t>viewer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Oxford </a:t>
            </a:r>
            <a:r>
              <a:rPr lang="hr-HR" sz="2500" dirty="0" err="1">
                <a:latin typeface="Trebuchet MS"/>
              </a:rPr>
              <a:t>Learner's</a:t>
            </a:r>
            <a:r>
              <a:rPr lang="hr-HR" sz="2500" dirty="0">
                <a:latin typeface="Trebuchet MS"/>
              </a:rPr>
              <a:t> Bookshelf	</a:t>
            </a:r>
          </a:p>
        </p:txBody>
      </p:sp>
    </p:spTree>
    <p:extLst>
      <p:ext uri="{BB962C8B-B14F-4D97-AF65-F5344CB8AC3E}">
        <p14:creationId xmlns:p14="http://schemas.microsoft.com/office/powerpoint/2010/main" val="244137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webextension1.xml><?xml version="1.0" encoding="utf-8"?>
<we:webextension xmlns:we="http://schemas.microsoft.com/office/webextensions/webextension/2010/11" id="{8F8A3CFD-8826-4BC3-BD92-E2264CCF302F}">
  <we:reference id="WA104221182" version="3.3.0.0" store="en-US" storeType="omex"/>
  <we:alternateReferences>
    <we:reference id="WA104221182" version="3.3.0.0" store="omex" storeType="omex"/>
  </we:alternateReferences>
  <we:properties>
    <we:property name="vid" value="&quot;https://youtu.be/YQtIoSVLWXU&quot;"/>
    <we:property name="starttime" value="0"/>
    <we:property name="slideId" value="257"/>
    <we:property name="endtime" value="0"/>
    <we:property name="autoplay" value="0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5065B835D544D891D075ECA0FC8CB" ma:contentTypeVersion="41" ma:contentTypeDescription="Create a new document." ma:contentTypeScope="" ma:versionID="4010dc53fbc9863c84e6572eca6eea12">
  <xsd:schema xmlns:xsd="http://www.w3.org/2001/XMLSchema" xmlns:xs="http://www.w3.org/2001/XMLSchema" xmlns:p="http://schemas.microsoft.com/office/2006/metadata/properties" xmlns:ns3="d559c2da-56df-4bfe-ab38-dd24cbafdfd4" xmlns:ns4="6c570e8d-7079-4bb6-a7be-5bd290c56ee3" targetNamespace="http://schemas.microsoft.com/office/2006/metadata/properties" ma:root="true" ma:fieldsID="433e4d94ec330bbccb2eb20af6c0f91c" ns3:_="" ns4:_="">
    <xsd:import namespace="d559c2da-56df-4bfe-ab38-dd24cbafdfd4"/>
    <xsd:import namespace="6c570e8d-7079-4bb6-a7be-5bd290c56ee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TeamsChannelId" minOccurs="0"/>
                <xsd:element ref="ns4:IsNotebookLocked" minOccurs="0"/>
                <xsd:element ref="ns4:MediaServiceLocation" minOccurs="0"/>
                <xsd:element ref="ns4:Math_Settings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Distribution_Groups" minOccurs="0"/>
                <xsd:element ref="ns4:LMS_Mappin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9c2da-56df-4bfe-ab38-dd24cbafdf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0e8d-7079-4bb6-a7be-5bd290c56e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0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1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2" nillable="true" ma:displayName="Has Leaders Only SectionGroup" ma:internalName="Has_Leaders_Only_SectionGroup">
      <xsd:simpleType>
        <xsd:restriction base="dms:Boolean"/>
      </xsd:simpleType>
    </xsd:element>
    <xsd:element name="Distribution_Groups" ma:index="4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4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6c570e8d-7079-4bb6-a7be-5bd290c56ee3" xsi:nil="true"/>
    <Is_Collaboration_Space_Locked xmlns="6c570e8d-7079-4bb6-a7be-5bd290c56ee3" xsi:nil="true"/>
    <FolderType xmlns="6c570e8d-7079-4bb6-a7be-5bd290c56ee3" xsi:nil="true"/>
    <Teachers xmlns="6c570e8d-7079-4bb6-a7be-5bd290c56ee3">
      <UserInfo>
        <DisplayName/>
        <AccountId xsi:nil="true"/>
        <AccountType/>
      </UserInfo>
    </Teachers>
    <NotebookType xmlns="6c570e8d-7079-4bb6-a7be-5bd290c56ee3" xsi:nil="true"/>
    <Leaders xmlns="6c570e8d-7079-4bb6-a7be-5bd290c56ee3">
      <UserInfo>
        <DisplayName/>
        <AccountId xsi:nil="true"/>
        <AccountType/>
      </UserInfo>
    </Leaders>
    <Members xmlns="6c570e8d-7079-4bb6-a7be-5bd290c56ee3">
      <UserInfo>
        <DisplayName/>
        <AccountId xsi:nil="true"/>
        <AccountType/>
      </UserInfo>
    </Members>
    <Has_Leaders_Only_SectionGroup xmlns="6c570e8d-7079-4bb6-a7be-5bd290c56ee3" xsi:nil="true"/>
    <Invited_Members xmlns="6c570e8d-7079-4bb6-a7be-5bd290c56ee3" xsi:nil="true"/>
    <Invited_Teachers xmlns="6c570e8d-7079-4bb6-a7be-5bd290c56ee3" xsi:nil="true"/>
    <Invited_Students xmlns="6c570e8d-7079-4bb6-a7be-5bd290c56ee3" xsi:nil="true"/>
    <TeamsChannelId xmlns="6c570e8d-7079-4bb6-a7be-5bd290c56ee3" xsi:nil="true"/>
    <IsNotebookLocked xmlns="6c570e8d-7079-4bb6-a7be-5bd290c56ee3" xsi:nil="true"/>
    <Owner xmlns="6c570e8d-7079-4bb6-a7be-5bd290c56ee3">
      <UserInfo>
        <DisplayName/>
        <AccountId xsi:nil="true"/>
        <AccountType/>
      </UserInfo>
    </Owner>
    <CultureName xmlns="6c570e8d-7079-4bb6-a7be-5bd290c56ee3" xsi:nil="true"/>
    <Distribution_Groups xmlns="6c570e8d-7079-4bb6-a7be-5bd290c56ee3" xsi:nil="true"/>
    <AppVersion xmlns="6c570e8d-7079-4bb6-a7be-5bd290c56ee3" xsi:nil="true"/>
    <Invited_Leaders xmlns="6c570e8d-7079-4bb6-a7be-5bd290c56ee3" xsi:nil="true"/>
    <Students xmlns="6c570e8d-7079-4bb6-a7be-5bd290c56ee3">
      <UserInfo>
        <DisplayName/>
        <AccountId xsi:nil="true"/>
        <AccountType/>
      </UserInfo>
    </Students>
    <Student_Groups xmlns="6c570e8d-7079-4bb6-a7be-5bd290c56ee3">
      <UserInfo>
        <DisplayName/>
        <AccountId xsi:nil="true"/>
        <AccountType/>
      </UserInfo>
    </Student_Groups>
    <Templates xmlns="6c570e8d-7079-4bb6-a7be-5bd290c56ee3" xsi:nil="true"/>
    <Math_Settings xmlns="6c570e8d-7079-4bb6-a7be-5bd290c56ee3" xsi:nil="true"/>
    <LMS_Mappings xmlns="6c570e8d-7079-4bb6-a7be-5bd290c56ee3" xsi:nil="true"/>
    <Self_Registration_Enabled xmlns="6c570e8d-7079-4bb6-a7be-5bd290c56ee3" xsi:nil="true"/>
    <Has_Teacher_Only_SectionGroup xmlns="6c570e8d-7079-4bb6-a7be-5bd290c56ee3" xsi:nil="true"/>
    <Member_Groups xmlns="6c570e8d-7079-4bb6-a7be-5bd290c56ee3">
      <UserInfo>
        <DisplayName/>
        <AccountId xsi:nil="true"/>
        <AccountType/>
      </UserInfo>
    </Member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F54E4-832A-416C-94A6-DC8307CB5F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59c2da-56df-4bfe-ab38-dd24cbafdfd4"/>
    <ds:schemaRef ds:uri="6c570e8d-7079-4bb6-a7be-5bd290c56e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96F569-0BF5-45B3-96A0-317CF7A9C2D1}">
  <ds:schemaRefs>
    <ds:schemaRef ds:uri="http://schemas.openxmlformats.org/package/2006/metadata/core-properties"/>
    <ds:schemaRef ds:uri="d559c2da-56df-4bfe-ab38-dd24cbafdfd4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6c570e8d-7079-4bb6-a7be-5bd290c56ee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F80E79-A310-470A-8327-2F6791833D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67</TotalTime>
  <Words>665</Words>
  <Application>Microsoft Office PowerPoint</Application>
  <PresentationFormat>Široki zaslon</PresentationFormat>
  <Paragraphs>67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Office Theme</vt:lpstr>
      <vt:lpstr>Predstavljanje tableta dobivenih u sklopu projekta Škola za život</vt:lpstr>
      <vt:lpstr>Razlog organiziranja RS</vt:lpstr>
      <vt:lpstr>Javna nabava tableta</vt:lpstr>
      <vt:lpstr>Isporuka tableta</vt:lpstr>
      <vt:lpstr>Zaduživanje tableta</vt:lpstr>
      <vt:lpstr>Postupci u slučaju oštećenja tableta</vt:lpstr>
      <vt:lpstr>Spajanje tableta na internet</vt:lpstr>
      <vt:lpstr>Nenaplatne domene</vt:lpstr>
      <vt:lpstr>PowerPoint prezentacija</vt:lpstr>
      <vt:lpstr>O kakvim je tabletima riječ?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Vjera Barbir Alavanja</dc:creator>
  <cp:lastModifiedBy>Drago Gradečak</cp:lastModifiedBy>
  <cp:revision>26</cp:revision>
  <dcterms:created xsi:type="dcterms:W3CDTF">2020-01-19T14:13:22Z</dcterms:created>
  <dcterms:modified xsi:type="dcterms:W3CDTF">2020-02-06T19:06:16Z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0x010100D455065B835D544D891D075ECA0FC8CB</vt:lpwstr>
  </property>
</Properties>
</file>